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sldIdLst>
    <p:sldId id="256" r:id="rId2"/>
    <p:sldId id="258" r:id="rId3"/>
    <p:sldId id="259" r:id="rId4"/>
    <p:sldId id="260" r:id="rId5"/>
    <p:sldId id="265" r:id="rId6"/>
    <p:sldId id="267" r:id="rId7"/>
    <p:sldId id="266" r:id="rId8"/>
    <p:sldId id="262" r:id="rId9"/>
    <p:sldId id="273" r:id="rId10"/>
    <p:sldId id="274" r:id="rId11"/>
    <p:sldId id="316" r:id="rId12"/>
    <p:sldId id="275" r:id="rId13"/>
    <p:sldId id="261" r:id="rId14"/>
    <p:sldId id="270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CE39"/>
    <a:srgbClr val="004990"/>
    <a:srgbClr val="58595B"/>
    <a:srgbClr val="FED438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3245"/>
  </p:normalViewPr>
  <p:slideViewPr>
    <p:cSldViewPr snapToGrid="0" snapToObjects="1">
      <p:cViewPr varScale="1">
        <p:scale>
          <a:sx n="111" d="100"/>
          <a:sy n="111" d="100"/>
        </p:scale>
        <p:origin x="7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043073341094298E-2"/>
          <c:y val="0.15706806282722513"/>
          <c:w val="0.77997671711292205"/>
          <c:h val="0.69633507853403143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4811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1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1D8A-4713-AD77-277A027E63AF}"/>
              </c:ext>
            </c:extLst>
          </c:dPt>
          <c:dPt>
            <c:idx val="1"/>
            <c:bubble3D val="0"/>
            <c:spPr>
              <a:solidFill>
                <a:srgbClr val="993366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D8A-4713-AD77-277A027E63AF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1D8A-4713-AD77-277A027E63AF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1D8A-4713-AD77-277A027E63AF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1D8A-4713-AD77-277A027E63AF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1D8A-4713-AD77-277A027E63AF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1D8A-4713-AD77-277A027E63AF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1D8A-4713-AD77-277A027E63AF}"/>
              </c:ext>
            </c:extLst>
          </c:dPt>
          <c:dPt>
            <c:idx val="8"/>
            <c:bubble3D val="0"/>
            <c:spPr>
              <a:solidFill>
                <a:srgbClr val="000080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1D8A-4713-AD77-277A027E63AF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1D8A-4713-AD77-277A027E63AF}"/>
              </c:ext>
            </c:extLst>
          </c:dPt>
          <c:dPt>
            <c:idx val="10"/>
            <c:bubble3D val="0"/>
            <c:spPr>
              <a:solidFill>
                <a:srgbClr val="FFFF00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1D8A-4713-AD77-277A027E63AF}"/>
              </c:ext>
            </c:extLst>
          </c:dPt>
          <c:dPt>
            <c:idx val="11"/>
            <c:bubble3D val="0"/>
            <c:spPr>
              <a:solidFill>
                <a:srgbClr val="D2D0B9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1D8A-4713-AD77-277A027E63AF}"/>
              </c:ext>
            </c:extLst>
          </c:dPt>
          <c:dPt>
            <c:idx val="12"/>
            <c:bubble3D val="0"/>
            <c:spPr>
              <a:solidFill>
                <a:srgbClr val="800080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1D8A-4713-AD77-277A027E63AF}"/>
              </c:ext>
            </c:extLst>
          </c:dPt>
          <c:dPt>
            <c:idx val="13"/>
            <c:bubble3D val="0"/>
            <c:spPr>
              <a:solidFill>
                <a:srgbClr val="800000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1D8A-4713-AD77-277A027E63AF}"/>
              </c:ext>
            </c:extLst>
          </c:dPt>
          <c:dPt>
            <c:idx val="14"/>
            <c:bubble3D val="0"/>
            <c:spPr>
              <a:solidFill>
                <a:srgbClr val="008080"/>
              </a:solidFill>
              <a:ln w="14811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1D8A-4713-AD77-277A027E63AF}"/>
              </c:ext>
            </c:extLst>
          </c:dPt>
          <c:dPt>
            <c:idx val="15"/>
            <c:bubble3D val="0"/>
            <c:extLst>
              <c:ext xmlns:c16="http://schemas.microsoft.com/office/drawing/2014/chart" uri="{C3380CC4-5D6E-409C-BE32-E72D297353CC}">
                <c16:uniqueId val="{0000001D-1D8A-4713-AD77-277A027E63AF}"/>
              </c:ext>
            </c:extLst>
          </c:dPt>
          <c:dLbls>
            <c:spPr>
              <a:noFill/>
              <a:ln w="2962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Feuil1!$H$18:$H$36</c:f>
              <c:strCache>
                <c:ptCount val="19"/>
                <c:pt idx="0">
                  <c:v>Renault FR/SP/RO/TR</c:v>
                </c:pt>
                <c:pt idx="1">
                  <c:v>PCA FR/SP</c:v>
                </c:pt>
                <c:pt idx="2">
                  <c:v>Fuji-koyo FR/CZ</c:v>
                </c:pt>
                <c:pt idx="3">
                  <c:v>St-Jean Industries FR</c:v>
                </c:pt>
                <c:pt idx="4">
                  <c:v>St-Jean Industries USA</c:v>
                </c:pt>
                <c:pt idx="5">
                  <c:v>Autres</c:v>
                </c:pt>
                <c:pt idx="6">
                  <c:v>Delphi RO/GB/PL/UK</c:v>
                </c:pt>
                <c:pt idx="7">
                  <c:v>General Motors HG</c:v>
                </c:pt>
                <c:pt idx="8">
                  <c:v>Valeo FR</c:v>
                </c:pt>
                <c:pt idx="9">
                  <c:v>Borg-Warner FR</c:v>
                </c:pt>
                <c:pt idx="10">
                  <c:v>Bosch FR/SP</c:v>
                </c:pt>
                <c:pt idx="11">
                  <c:v>Ford FR</c:v>
                </c:pt>
                <c:pt idx="12">
                  <c:v>Faurecia HG</c:v>
                </c:pt>
                <c:pt idx="13">
                  <c:v>Danfoss USA/FR/CN</c:v>
                </c:pt>
                <c:pt idx="14">
                  <c:v>Nissan JP/UK</c:v>
                </c:pt>
                <c:pt idx="15">
                  <c:v>SNR FR</c:v>
                </c:pt>
                <c:pt idx="16">
                  <c:v>Latécoère MX</c:v>
                </c:pt>
                <c:pt idx="17">
                  <c:v>Education Nat.</c:v>
                </c:pt>
                <c:pt idx="18">
                  <c:v>L&amp;L Products</c:v>
                </c:pt>
              </c:strCache>
            </c:strRef>
          </c:cat>
          <c:val>
            <c:numRef>
              <c:f>Feuil1!$I$18:$I$36</c:f>
              <c:numCache>
                <c:formatCode>General</c:formatCode>
                <c:ptCount val="19"/>
                <c:pt idx="0">
                  <c:v>180</c:v>
                </c:pt>
                <c:pt idx="1">
                  <c:v>154</c:v>
                </c:pt>
                <c:pt idx="2">
                  <c:v>55</c:v>
                </c:pt>
                <c:pt idx="3">
                  <c:v>22</c:v>
                </c:pt>
                <c:pt idx="4">
                  <c:v>10</c:v>
                </c:pt>
                <c:pt idx="5">
                  <c:v>35</c:v>
                </c:pt>
                <c:pt idx="6">
                  <c:v>35</c:v>
                </c:pt>
                <c:pt idx="7">
                  <c:v>25</c:v>
                </c:pt>
                <c:pt idx="8">
                  <c:v>8</c:v>
                </c:pt>
                <c:pt idx="9">
                  <c:v>7</c:v>
                </c:pt>
                <c:pt idx="10">
                  <c:v>6</c:v>
                </c:pt>
                <c:pt idx="11">
                  <c:v>7</c:v>
                </c:pt>
                <c:pt idx="12">
                  <c:v>4</c:v>
                </c:pt>
                <c:pt idx="13">
                  <c:v>2</c:v>
                </c:pt>
                <c:pt idx="14">
                  <c:v>6</c:v>
                </c:pt>
                <c:pt idx="15">
                  <c:v>2</c:v>
                </c:pt>
                <c:pt idx="16">
                  <c:v>4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1D8A-4713-AD77-277A027E6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1">
          <a:noFill/>
        </a:ln>
      </c:spPr>
    </c:plotArea>
    <c:legend>
      <c:legendPos val="r"/>
      <c:layout>
        <c:manualLayout>
          <c:xMode val="edge"/>
          <c:yMode val="edge"/>
          <c:x val="0.81052275357065118"/>
          <c:y val="0.1073299330675597"/>
          <c:w val="0.18482071868624678"/>
          <c:h val="0.78795823443099511"/>
        </c:manualLayout>
      </c:layout>
      <c:overlay val="0"/>
      <c:spPr>
        <a:noFill/>
        <a:ln w="29622">
          <a:noFill/>
        </a:ln>
      </c:spPr>
      <c:txPr>
        <a:bodyPr/>
        <a:lstStyle/>
        <a:p>
          <a:pPr>
            <a:defRPr sz="962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r-FR"/>
        </a:p>
      </c:txPr>
    </c:legend>
    <c:plotVisOnly val="1"/>
    <c:dispBlanksAs val="zero"/>
    <c:showDLblsOverMax val="0"/>
  </c:chart>
  <c:spPr>
    <a:solidFill>
      <a:schemeClr val="bg1">
        <a:lumMod val="85000"/>
        <a:alpha val="0"/>
      </a:schemeClr>
    </a:solidFill>
    <a:ln>
      <a:noFill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0.5434</cdr:x>
      <cdr:y>0.3517</cdr:y>
    </cdr:from>
    <cdr:to>
      <cdr:x>0.6829</cdr:x>
      <cdr:y>0.4142</cdr:y>
    </cdr:to>
    <cdr:sp macro="" textlink="">
      <cdr:nvSpPr>
        <cdr:cNvPr id="512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22964" y="1811350"/>
          <a:ext cx="1186784" cy="3218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fr-FR" sz="1075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Renault</a:t>
          </a:r>
          <a:endParaRPr lang="fr-FR" dirty="0"/>
        </a:p>
      </cdr:txBody>
    </cdr:sp>
  </cdr:relSizeAnchor>
  <cdr:relSizeAnchor xmlns:cdr="http://schemas.openxmlformats.org/drawingml/2006/chartDrawing">
    <cdr:from>
      <cdr:x>0.20697</cdr:x>
      <cdr:y>0.31281</cdr:y>
    </cdr:from>
    <cdr:to>
      <cdr:x>0.30422</cdr:x>
      <cdr:y>0.37631</cdr:y>
    </cdr:to>
    <cdr:sp macro="" textlink="">
      <cdr:nvSpPr>
        <cdr:cNvPr id="5123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760779" y="1611042"/>
          <a:ext cx="827346" cy="32704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fr-FR" sz="1075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GM</a:t>
          </a:r>
          <a:endParaRPr lang="fr-FR" dirty="0"/>
        </a:p>
      </cdr:txBody>
    </cdr:sp>
  </cdr:relSizeAnchor>
  <cdr:relSizeAnchor xmlns:cdr="http://schemas.openxmlformats.org/drawingml/2006/chartDrawing">
    <cdr:from>
      <cdr:x>0.1192</cdr:x>
      <cdr:y>0.34536</cdr:y>
    </cdr:from>
    <cdr:to>
      <cdr:x>0.2587</cdr:x>
      <cdr:y>0.40811</cdr:y>
    </cdr:to>
    <cdr:sp macro="" textlink="">
      <cdr:nvSpPr>
        <cdr:cNvPr id="5126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14060" y="1778699"/>
          <a:ext cx="1186784" cy="3231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fr-FR" sz="1075" b="1" i="0" u="none" strike="noStrike" baseline="0" dirty="0">
              <a:solidFill>
                <a:schemeClr val="bg1"/>
              </a:solidFill>
              <a:latin typeface="Arial"/>
              <a:cs typeface="Arial"/>
            </a:rPr>
            <a:t>Delphi</a:t>
          </a:r>
          <a:endParaRPr lang="fr-FR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0.18365</cdr:x>
      <cdr:y>0.48798</cdr:y>
    </cdr:from>
    <cdr:to>
      <cdr:x>0.2799</cdr:x>
      <cdr:y>0.55123</cdr:y>
    </cdr:to>
    <cdr:sp macro="" textlink="">
      <cdr:nvSpPr>
        <cdr:cNvPr id="5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754828" y="2278283"/>
          <a:ext cx="919684" cy="295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fr-FR" sz="1075" b="1" dirty="0">
              <a:solidFill>
                <a:srgbClr val="000000"/>
              </a:solidFill>
              <a:latin typeface="Arial"/>
              <a:cs typeface="Arial"/>
            </a:rPr>
            <a:t>Fuji-</a:t>
          </a:r>
          <a:r>
            <a:rPr lang="fr-FR" sz="1075" b="1" dirty="0" err="1">
              <a:solidFill>
                <a:srgbClr val="000000"/>
              </a:solidFill>
              <a:latin typeface="Arial"/>
              <a:cs typeface="Arial"/>
            </a:rPr>
            <a:t>kiko</a:t>
          </a:r>
          <a:endParaRPr lang="fr-FR" dirty="0"/>
        </a:p>
      </cdr:txBody>
    </cdr:sp>
  </cdr:relSizeAnchor>
  <cdr:relSizeAnchor xmlns:cdr="http://schemas.openxmlformats.org/drawingml/2006/chartDrawing">
    <cdr:from>
      <cdr:x>0.46287</cdr:x>
      <cdr:y>0.50918</cdr:y>
    </cdr:from>
    <cdr:to>
      <cdr:x>0.55912</cdr:x>
      <cdr:y>0.57243</cdr:y>
    </cdr:to>
    <cdr:sp macro="" textlink="">
      <cdr:nvSpPr>
        <cdr:cNvPr id="6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27537" y="2180704"/>
          <a:ext cx="931629" cy="2778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fr-FR" sz="1075" b="1" dirty="0">
              <a:solidFill>
                <a:schemeClr val="bg1"/>
              </a:solidFill>
              <a:latin typeface="Arial"/>
              <a:cs typeface="Arial"/>
            </a:rPr>
            <a:t>PCA</a:t>
          </a:r>
          <a:endParaRPr lang="fr-FR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0.19814</cdr:x>
      <cdr:y>0.14611</cdr:y>
    </cdr:from>
    <cdr:to>
      <cdr:x>0.29539</cdr:x>
      <cdr:y>0.21261</cdr:y>
    </cdr:to>
    <cdr:sp macro="" textlink="">
      <cdr:nvSpPr>
        <cdr:cNvPr id="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893292" y="596528"/>
          <a:ext cx="931629" cy="2778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fr-FR" sz="1075" b="1" dirty="0">
              <a:solidFill>
                <a:srgbClr val="000000"/>
              </a:solidFill>
              <a:latin typeface="Arial"/>
              <a:cs typeface="Arial"/>
            </a:rPr>
            <a:t>Valeo</a:t>
          </a:r>
          <a:endParaRPr lang="fr-FR" dirty="0"/>
        </a:p>
      </cdr:txBody>
    </cdr:sp>
  </cdr:relSizeAnchor>
  <cdr:relSizeAnchor xmlns:cdr="http://schemas.openxmlformats.org/drawingml/2006/chartDrawing">
    <cdr:from>
      <cdr:x>0.07712</cdr:x>
      <cdr:y>0.45326</cdr:y>
    </cdr:from>
    <cdr:to>
      <cdr:x>0.17337</cdr:x>
      <cdr:y>0.51651</cdr:y>
    </cdr:to>
    <cdr:sp macro="" textlink="">
      <cdr:nvSpPr>
        <cdr:cNvPr id="8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56092" y="2334417"/>
          <a:ext cx="818838" cy="32575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fr-FR" sz="1075" b="1" dirty="0">
              <a:solidFill>
                <a:srgbClr val="000000"/>
              </a:solidFill>
              <a:latin typeface="Arial"/>
              <a:cs typeface="Arial"/>
            </a:rPr>
            <a:t>St-JI</a:t>
          </a:r>
          <a:endParaRPr lang="fr-FR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7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2662428"/>
            <a:ext cx="5288280" cy="1533144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13072" y="4766129"/>
            <a:ext cx="4115825" cy="326571"/>
          </a:xfrm>
        </p:spPr>
        <p:txBody>
          <a:bodyPr anchor="b">
            <a:noAutofit/>
          </a:bodyPr>
          <a:lstStyle>
            <a:lvl1pPr marL="0" indent="0" algn="ctr">
              <a:buNone/>
              <a:defRPr sz="4000" i="1" baseline="0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FSA Electric Press</a:t>
            </a:r>
          </a:p>
        </p:txBody>
      </p:sp>
    </p:spTree>
    <p:extLst>
      <p:ext uri="{BB962C8B-B14F-4D97-AF65-F5344CB8AC3E}">
        <p14:creationId xmlns:p14="http://schemas.microsoft.com/office/powerpoint/2010/main" val="341537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042"/>
            <a:ext cx="3886200" cy="5457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68775"/>
            <a:ext cx="3886200" cy="44573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123042"/>
            <a:ext cx="3886200" cy="5457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1668775"/>
            <a:ext cx="3886200" cy="44573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147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5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3008313" cy="594360"/>
          </a:xfrm>
        </p:spPr>
        <p:txBody>
          <a:bodyPr anchor="b"/>
          <a:lstStyle>
            <a:lvl1pPr algn="l">
              <a:defRPr sz="2000" b="1">
                <a:solidFill>
                  <a:schemeClr val="accent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1096"/>
            <a:ext cx="3008313" cy="42150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5029" y="970643"/>
            <a:ext cx="460039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FBF9FD21-29CF-43FA-A1DC-08D8F32095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36737" y="6126734"/>
            <a:ext cx="1659600" cy="5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9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" y="1164"/>
            <a:ext cx="9152256" cy="6864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6367CA3-BA18-47ED-A360-B072DC872C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72166" y="6120078"/>
            <a:ext cx="1659600" cy="5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3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123042"/>
            <a:ext cx="8229600" cy="50031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147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721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465029" y="970643"/>
            <a:ext cx="460039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635"/>
            <a:ext cx="3886200" cy="465709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143635"/>
            <a:ext cx="3886200" cy="465709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fr-FR"/>
              <a:t>Modifier les styles du texte du masque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9344"/>
            <a:ext cx="3886200" cy="45168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0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1609344"/>
            <a:ext cx="3886200" cy="45168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84EBA7C-9537-4DD8-A5D6-CF706EAE17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72166" y="6120078"/>
            <a:ext cx="1659600" cy="5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32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" y="1164"/>
            <a:ext cx="9152256" cy="6864192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5029" y="1450256"/>
            <a:ext cx="2507382" cy="2507382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172292" y="1450256"/>
            <a:ext cx="2507382" cy="2507382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8660" y="1450256"/>
            <a:ext cx="2507382" cy="2507382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029" y="4736618"/>
            <a:ext cx="2507382" cy="1285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18660" y="4736618"/>
            <a:ext cx="2507382" cy="1285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4"/>
          </p:nvPr>
        </p:nvSpPr>
        <p:spPr>
          <a:xfrm>
            <a:off x="6190580" y="4736618"/>
            <a:ext cx="2489094" cy="1285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65029" y="970643"/>
            <a:ext cx="460039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3318660" y="4370832"/>
            <a:ext cx="2507382" cy="365786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800" b="1" i="0">
                <a:solidFill>
                  <a:schemeClr val="accent6"/>
                </a:solidFill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5"/>
          </p:nvPr>
        </p:nvSpPr>
        <p:spPr>
          <a:xfrm>
            <a:off x="6190580" y="4370832"/>
            <a:ext cx="2489094" cy="365786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800" b="1" i="0">
                <a:solidFill>
                  <a:schemeClr val="accent6"/>
                </a:solidFill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6"/>
          </p:nvPr>
        </p:nvSpPr>
        <p:spPr>
          <a:xfrm>
            <a:off x="465029" y="4370832"/>
            <a:ext cx="2507382" cy="365786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800" b="1" i="0">
                <a:solidFill>
                  <a:schemeClr val="accent6"/>
                </a:solidFill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1740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- W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17"/>
            <a:ext cx="9144000" cy="6861658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5029" y="498929"/>
            <a:ext cx="4115825" cy="326571"/>
          </a:xfrm>
        </p:spPr>
        <p:txBody>
          <a:bodyPr anchor="b">
            <a:normAutofit/>
          </a:bodyPr>
          <a:lstStyle>
            <a:lvl1pPr marL="0" indent="0">
              <a:buNone/>
              <a:defRPr sz="1600" i="1" baseline="0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12 - 2019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65029" y="1123042"/>
            <a:ext cx="4115825" cy="5190672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65029" y="970643"/>
            <a:ext cx="460039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60AA6F97-5099-492D-B1C2-341F99F20E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9614" y="5940195"/>
            <a:ext cx="1659600" cy="5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6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17"/>
            <a:ext cx="9144000" cy="686165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5029" y="498929"/>
            <a:ext cx="4115825" cy="326571"/>
          </a:xfrm>
        </p:spPr>
        <p:txBody>
          <a:bodyPr anchor="b">
            <a:normAutofit/>
          </a:bodyPr>
          <a:lstStyle>
            <a:lvl1pPr marL="0" indent="0">
              <a:buNone/>
              <a:defRPr sz="1600" i="1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029" y="1123042"/>
            <a:ext cx="4115825" cy="5190672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65029" y="970643"/>
            <a:ext cx="460039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39E59534-2E5A-4B79-9CB0-C6F48575B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9614" y="5940195"/>
            <a:ext cx="1659600" cy="5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5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- Aero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65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5029" y="498929"/>
            <a:ext cx="4115825" cy="326571"/>
          </a:xfrm>
        </p:spPr>
        <p:txBody>
          <a:bodyPr anchor="b">
            <a:normAutofit/>
          </a:bodyPr>
          <a:lstStyle>
            <a:lvl1pPr marL="0" indent="0">
              <a:buNone/>
              <a:defRPr sz="1600" i="1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029" y="1123042"/>
            <a:ext cx="4115825" cy="5190672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65029" y="970643"/>
            <a:ext cx="460039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47DEDC07-6C12-48F8-806B-FEA57960F4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9614" y="5940195"/>
            <a:ext cx="1659600" cy="58331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- Battery/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6165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5029" y="498929"/>
            <a:ext cx="4115825" cy="326571"/>
          </a:xfrm>
        </p:spPr>
        <p:txBody>
          <a:bodyPr anchor="b">
            <a:normAutofit/>
          </a:bodyPr>
          <a:lstStyle>
            <a:lvl1pPr marL="0" indent="0">
              <a:buNone/>
              <a:defRPr sz="1600" i="1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029" y="1123042"/>
            <a:ext cx="4115825" cy="5190672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65029" y="970643"/>
            <a:ext cx="460039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205E4CC9-CC29-4AA6-8C09-47B5194960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9614" y="5940195"/>
            <a:ext cx="1659600" cy="58331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- Electronics/Consumer Goods"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616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5029" y="498929"/>
            <a:ext cx="4115825" cy="326571"/>
          </a:xfrm>
        </p:spPr>
        <p:txBody>
          <a:bodyPr anchor="b">
            <a:normAutofit/>
          </a:bodyPr>
          <a:lstStyle>
            <a:lvl1pPr marL="0" indent="0">
              <a:buNone/>
              <a:defRPr sz="1600" i="1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029" y="1123042"/>
            <a:ext cx="4115825" cy="5190672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65029" y="970643"/>
            <a:ext cx="460039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775CD0C4-3F17-495A-A72E-A34C245897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9614" y="5940195"/>
            <a:ext cx="1659600" cy="58331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- Electronics/Consumer Goods"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616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5029" y="498929"/>
            <a:ext cx="4115825" cy="326571"/>
          </a:xfrm>
        </p:spPr>
        <p:txBody>
          <a:bodyPr anchor="b">
            <a:normAutofit/>
          </a:bodyPr>
          <a:lstStyle>
            <a:lvl1pPr marL="0" indent="0">
              <a:buNone/>
              <a:defRPr sz="1600" i="1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029" y="1123042"/>
            <a:ext cx="4115825" cy="5190672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65029" y="970643"/>
            <a:ext cx="460039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3D1161F2-870C-41AA-8D0D-C2061A959F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9614" y="5940195"/>
            <a:ext cx="1659600" cy="58331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 - Life Sciences (Pharma/Med)"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6165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5029" y="498929"/>
            <a:ext cx="4115825" cy="326571"/>
          </a:xfrm>
        </p:spPr>
        <p:txBody>
          <a:bodyPr anchor="b">
            <a:normAutofit/>
          </a:bodyPr>
          <a:lstStyle>
            <a:lvl1pPr marL="0" indent="0">
              <a:buNone/>
              <a:defRPr sz="1600" i="1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029" y="1123042"/>
            <a:ext cx="4115825" cy="5190672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65029" y="970643"/>
            <a:ext cx="460039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42F20430-5358-4C25-9054-3B6471185F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9614" y="5940195"/>
            <a:ext cx="1659600" cy="58331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 - Construction"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6" cy="686165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5029" y="498929"/>
            <a:ext cx="4115825" cy="326571"/>
          </a:xfrm>
        </p:spPr>
        <p:txBody>
          <a:bodyPr anchor="b">
            <a:normAutofit/>
          </a:bodyPr>
          <a:lstStyle>
            <a:lvl1pPr marL="0" indent="0">
              <a:buNone/>
              <a:defRPr sz="1600" i="1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029" y="1123042"/>
            <a:ext cx="4115825" cy="5190672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65029" y="970643"/>
            <a:ext cx="460039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52CC2228-2A80-4E81-BC0E-EA9757ECDB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9614" y="5940195"/>
            <a:ext cx="1659600" cy="58331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147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042"/>
            <a:ext cx="8229600" cy="50031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65029" y="970643"/>
            <a:ext cx="460039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C8778FA5-82A9-40B1-8E92-26EC90103FB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997149" y="6172559"/>
            <a:ext cx="1773141" cy="6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66" r:id="rId10"/>
    <p:sldLayoutId id="2147483669" r:id="rId11"/>
    <p:sldLayoutId id="2147483670" r:id="rId12"/>
    <p:sldLayoutId id="2147483660" r:id="rId13"/>
    <p:sldLayoutId id="2147483653" r:id="rId14"/>
    <p:sldLayoutId id="2147483654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Calibri Light" charset="0"/>
          <a:ea typeface="Calibri Light" charset="0"/>
          <a:cs typeface="Calibri Light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94276" y="5025210"/>
            <a:ext cx="4115825" cy="326571"/>
          </a:xfrm>
        </p:spPr>
        <p:txBody>
          <a:bodyPr anchor="b">
            <a:noAutofit/>
          </a:bodyPr>
          <a:lstStyle>
            <a:lvl1pPr marL="0" indent="0">
              <a:buNone/>
              <a:defRPr sz="1600" i="1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z="4400" dirty="0"/>
              <a:t>FSA Electric Press</a:t>
            </a:r>
          </a:p>
        </p:txBody>
      </p:sp>
    </p:spTree>
    <p:extLst>
      <p:ext uri="{BB962C8B-B14F-4D97-AF65-F5344CB8AC3E}">
        <p14:creationId xmlns:p14="http://schemas.microsoft.com/office/powerpoint/2010/main" val="2265326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FSA electronic controller :</a:t>
            </a:r>
          </a:p>
          <a:p>
            <a:pPr lvl="1"/>
            <a:r>
              <a:rPr lang="en-US" dirty="0"/>
              <a:t>Design and produced by FSA in Valence</a:t>
            </a:r>
          </a:p>
          <a:p>
            <a:pPr lvl="1"/>
            <a:r>
              <a:rPr lang="en-US" dirty="0"/>
              <a:t>Very competitive costs compare to external solution</a:t>
            </a:r>
          </a:p>
          <a:p>
            <a:pPr lvl="1"/>
            <a:endParaRPr lang="en-US" dirty="0"/>
          </a:p>
          <a:p>
            <a:r>
              <a:rPr lang="en-US" dirty="0"/>
              <a:t>Multi-Channel Design :</a:t>
            </a:r>
          </a:p>
          <a:p>
            <a:pPr lvl="1"/>
            <a:r>
              <a:rPr lang="en-US" dirty="0"/>
              <a:t>Compact version :</a:t>
            </a:r>
          </a:p>
          <a:p>
            <a:pPr lvl="2"/>
            <a:r>
              <a:rPr lang="en-US" dirty="0"/>
              <a:t>Up to 2 MVAT controllers </a:t>
            </a:r>
          </a:p>
          <a:p>
            <a:pPr lvl="2"/>
            <a:r>
              <a:rPr lang="en-US" dirty="0"/>
              <a:t>+ 1 Fieldbus interface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Standard version</a:t>
            </a:r>
          </a:p>
          <a:p>
            <a:pPr lvl="2"/>
            <a:r>
              <a:rPr lang="en-US" dirty="0"/>
              <a:t>Up to 6 MVAT controllers</a:t>
            </a:r>
          </a:p>
          <a:p>
            <a:pPr lvl="2"/>
            <a:r>
              <a:rPr lang="en-US" dirty="0"/>
              <a:t>+ 1 Fieldbus interface</a:t>
            </a:r>
          </a:p>
          <a:p>
            <a:pPr lvl="1"/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MVAT Electronics (FSA design)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095875" y="2557380"/>
            <a:ext cx="3264354" cy="3291045"/>
            <a:chOff x="2938" y="742"/>
            <a:chExt cx="2813" cy="2836"/>
          </a:xfrm>
        </p:grpSpPr>
        <p:pic>
          <p:nvPicPr>
            <p:cNvPr id="5" name="Picture 5" descr="Chassis MVAT 2 voies (compo)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" y="742"/>
              <a:ext cx="2813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3120" y="3067"/>
              <a:ext cx="1334" cy="47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3392" y="3339"/>
              <a:ext cx="398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-"/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13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–"/>
                <a:defRPr sz="11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altLang="fr-FR" sz="1200">
                  <a:solidFill>
                    <a:schemeClr val="accent1"/>
                  </a:solidFill>
                </a:rPr>
                <a:t>152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501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Process Expertise 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High accuracy under Force : +/- 0,01 mm</a:t>
            </a:r>
          </a:p>
          <a:p>
            <a:pPr lvl="2"/>
            <a:r>
              <a:rPr lang="en-US" sz="2200" dirty="0">
                <a:solidFill>
                  <a:srgbClr val="A6CE39"/>
                </a:solidFill>
              </a:rPr>
              <a:t>by dynamical compensation of flexion, unique on the market</a:t>
            </a:r>
          </a:p>
          <a:p>
            <a:pPr lvl="1"/>
            <a:r>
              <a:rPr lang="en-US" sz="2400" dirty="0"/>
              <a:t>Trip on Slope changing</a:t>
            </a:r>
          </a:p>
          <a:p>
            <a:pPr lvl="1"/>
            <a:endParaRPr lang="fr-FR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Dynamical position correction with Temperature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Part rupture Detection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UG range main </a:t>
            </a:r>
            <a:r>
              <a:rPr lang="fr-FR" dirty="0" err="1"/>
              <a:t>benefits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79" y="2670047"/>
            <a:ext cx="1188000" cy="118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00" y="3858047"/>
            <a:ext cx="1188000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73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FSA philosophy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46131" y="5153025"/>
            <a:ext cx="1225550" cy="360363"/>
          </a:xfrm>
          <a:prstGeom prst="rect">
            <a:avLst/>
          </a:prstGeom>
          <a:solidFill>
            <a:srgbClr val="5F5F5F"/>
          </a:solidFill>
          <a:ln w="9525" algn="ctr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13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836656" y="5148263"/>
            <a:ext cx="138112" cy="368300"/>
          </a:xfrm>
          <a:prstGeom prst="rect">
            <a:avLst/>
          </a:prstGeom>
          <a:solidFill>
            <a:srgbClr val="D2D0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13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657268" y="1609725"/>
            <a:ext cx="504825" cy="2279650"/>
            <a:chOff x="1442" y="1014"/>
            <a:chExt cx="318" cy="1436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1442" y="1014"/>
              <a:ext cx="318" cy="1436"/>
              <a:chOff x="1436" y="1434"/>
              <a:chExt cx="318" cy="1436"/>
            </a:xfrm>
          </p:grpSpPr>
          <p:grpSp>
            <p:nvGrpSpPr>
              <p:cNvPr id="9" name="Group 6"/>
              <p:cNvGrpSpPr>
                <a:grpSpLocks/>
              </p:cNvGrpSpPr>
              <p:nvPr/>
            </p:nvGrpSpPr>
            <p:grpSpPr bwMode="auto">
              <a:xfrm>
                <a:off x="1488" y="1434"/>
                <a:ext cx="226" cy="1044"/>
                <a:chOff x="1488" y="1977"/>
                <a:chExt cx="226" cy="501"/>
              </a:xfrm>
            </p:grpSpPr>
            <p:sp>
              <p:nvSpPr>
                <p:cNvPr id="17" name="Rectangle 7"/>
                <p:cNvSpPr>
                  <a:spLocks noChangeArrowheads="1"/>
                </p:cNvSpPr>
                <p:nvPr/>
              </p:nvSpPr>
              <p:spPr bwMode="auto">
                <a:xfrm>
                  <a:off x="1488" y="1977"/>
                  <a:ext cx="226" cy="499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8575" algn="ctr">
                      <a:solidFill>
                        <a:srgbClr val="FF99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Rectangle 8"/>
                <p:cNvSpPr>
                  <a:spLocks noChangeArrowheads="1"/>
                </p:cNvSpPr>
                <p:nvPr/>
              </p:nvSpPr>
              <p:spPr bwMode="auto">
                <a:xfrm>
                  <a:off x="1551" y="2025"/>
                  <a:ext cx="45" cy="453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8575" algn="ctr">
                      <a:solidFill>
                        <a:srgbClr val="FF99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Rectangle 9"/>
                <p:cNvSpPr>
                  <a:spLocks noChangeArrowheads="1"/>
                </p:cNvSpPr>
                <p:nvPr/>
              </p:nvSpPr>
              <p:spPr bwMode="auto">
                <a:xfrm>
                  <a:off x="1614" y="2025"/>
                  <a:ext cx="45" cy="453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8575" algn="ctr">
                      <a:solidFill>
                        <a:srgbClr val="FF99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1436" y="2478"/>
                <a:ext cx="317" cy="136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shade val="46275"/>
                      <a:invGamma/>
                    </a:srgbClr>
                  </a:gs>
                  <a:gs pos="50000">
                    <a:srgbClr val="5F5F5F"/>
                  </a:gs>
                  <a:gs pos="100000">
                    <a:srgbClr val="5F5F5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" name="Group 11"/>
              <p:cNvGrpSpPr>
                <a:grpSpLocks/>
              </p:cNvGrpSpPr>
              <p:nvPr/>
            </p:nvGrpSpPr>
            <p:grpSpPr bwMode="auto">
              <a:xfrm>
                <a:off x="1436" y="2614"/>
                <a:ext cx="318" cy="256"/>
                <a:chOff x="1426" y="2749"/>
                <a:chExt cx="318" cy="256"/>
              </a:xfrm>
            </p:grpSpPr>
            <p:grpSp>
              <p:nvGrpSpPr>
                <p:cNvPr id="12" name="Group 12"/>
                <p:cNvGrpSpPr>
                  <a:grpSpLocks/>
                </p:cNvGrpSpPr>
                <p:nvPr/>
              </p:nvGrpSpPr>
              <p:grpSpPr bwMode="auto">
                <a:xfrm>
                  <a:off x="1544" y="2895"/>
                  <a:ext cx="83" cy="110"/>
                  <a:chOff x="1544" y="2895"/>
                  <a:chExt cx="83" cy="110"/>
                </a:xfrm>
              </p:grpSpPr>
              <p:sp>
                <p:nvSpPr>
                  <p:cNvPr id="15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1544" y="2960"/>
                    <a:ext cx="82" cy="45"/>
                  </a:xfrm>
                  <a:prstGeom prst="roundRect">
                    <a:avLst>
                      <a:gd name="adj" fmla="val 40000"/>
                    </a:avLst>
                  </a:prstGeom>
                  <a:gradFill rotWithShape="1">
                    <a:gsLst>
                      <a:gs pos="0">
                        <a:srgbClr val="2B2A28"/>
                      </a:gs>
                      <a:gs pos="50000">
                        <a:srgbClr val="D7D2C8"/>
                      </a:gs>
                      <a:gs pos="100000">
                        <a:srgbClr val="2B2A28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5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buChar char="-"/>
                      <a:defRPr sz="15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buChar char="•"/>
                      <a:defRPr sz="13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buChar char="–"/>
                      <a:defRPr sz="11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buChar char="»"/>
                      <a:defRPr sz="9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9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9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9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9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altLang="fr-FR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1544" y="2895"/>
                    <a:ext cx="83" cy="91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B2A28"/>
                      </a:gs>
                      <a:gs pos="50000">
                        <a:srgbClr val="D7D2C8"/>
                      </a:gs>
                      <a:gs pos="100000">
                        <a:srgbClr val="2B2A28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5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buChar char="-"/>
                      <a:defRPr sz="15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buChar char="•"/>
                      <a:defRPr sz="13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buChar char="–"/>
                      <a:defRPr sz="11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buChar char="»"/>
                      <a:defRPr sz="9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9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9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9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900">
                        <a:solidFill>
                          <a:schemeClr val="bg2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altLang="fr-FR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" name="Rectangle 15"/>
                <p:cNvSpPr>
                  <a:spLocks noChangeArrowheads="1"/>
                </p:cNvSpPr>
                <p:nvPr/>
              </p:nvSpPr>
              <p:spPr bwMode="auto">
                <a:xfrm>
                  <a:off x="1524" y="2836"/>
                  <a:ext cx="124" cy="91"/>
                </a:xfrm>
                <a:prstGeom prst="rect">
                  <a:avLst/>
                </a:prstGeom>
                <a:gradFill rotWithShape="1">
                  <a:gsLst>
                    <a:gs pos="0">
                      <a:srgbClr val="2B2A28"/>
                    </a:gs>
                    <a:gs pos="50000">
                      <a:srgbClr val="D7D2C8"/>
                    </a:gs>
                    <a:gs pos="100000">
                      <a:srgbClr val="2B2A28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5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har char="-"/>
                    <a:defRPr sz="15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buChar char="•"/>
                    <a:defRPr sz="13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buChar char="–"/>
                    <a:defRPr sz="11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buChar char="»"/>
                    <a:defRPr sz="9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9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9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9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9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altLang="fr-FR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Rectangle 16"/>
                <p:cNvSpPr>
                  <a:spLocks noChangeArrowheads="1"/>
                </p:cNvSpPr>
                <p:nvPr/>
              </p:nvSpPr>
              <p:spPr bwMode="auto">
                <a:xfrm>
                  <a:off x="1426" y="2749"/>
                  <a:ext cx="318" cy="91"/>
                </a:xfrm>
                <a:prstGeom prst="rect">
                  <a:avLst/>
                </a:prstGeom>
                <a:gradFill rotWithShape="1">
                  <a:gsLst>
                    <a:gs pos="0">
                      <a:srgbClr val="2B2A28"/>
                    </a:gs>
                    <a:gs pos="50000">
                      <a:srgbClr val="D7D2C8"/>
                    </a:gs>
                    <a:gs pos="100000">
                      <a:srgbClr val="2B2A28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5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har char="-"/>
                    <a:defRPr sz="15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buChar char="•"/>
                    <a:defRPr sz="13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buChar char="–"/>
                    <a:defRPr sz="11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buChar char="»"/>
                    <a:defRPr sz="9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9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9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9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900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altLang="fr-FR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1537" y="2278"/>
              <a:ext cx="122" cy="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0B9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bg2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-"/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13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–"/>
                <a:defRPr sz="11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3"/>
          <p:cNvGrpSpPr>
            <a:grpSpLocks/>
          </p:cNvGrpSpPr>
          <p:nvPr/>
        </p:nvGrpSpPr>
        <p:grpSpPr bwMode="auto">
          <a:xfrm>
            <a:off x="4527093" y="1341438"/>
            <a:ext cx="792163" cy="1441450"/>
            <a:chOff x="4352925" y="1992313"/>
            <a:chExt cx="792163" cy="790575"/>
          </a:xfrm>
        </p:grpSpPr>
        <p:sp>
          <p:nvSpPr>
            <p:cNvPr id="21" name="Rectangle 36"/>
            <p:cNvSpPr>
              <a:spLocks noChangeArrowheads="1"/>
            </p:cNvSpPr>
            <p:nvPr/>
          </p:nvSpPr>
          <p:spPr bwMode="auto">
            <a:xfrm>
              <a:off x="4352925" y="1992313"/>
              <a:ext cx="792163" cy="790575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37"/>
            <p:cNvSpPr>
              <a:spLocks noChangeArrowheads="1"/>
            </p:cNvSpPr>
            <p:nvPr/>
          </p:nvSpPr>
          <p:spPr bwMode="auto">
            <a:xfrm>
              <a:off x="4892675" y="1992313"/>
              <a:ext cx="36513" cy="790575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38"/>
            <p:cNvSpPr>
              <a:spLocks noChangeArrowheads="1"/>
            </p:cNvSpPr>
            <p:nvPr/>
          </p:nvSpPr>
          <p:spPr bwMode="auto">
            <a:xfrm>
              <a:off x="4964113" y="1992313"/>
              <a:ext cx="53975" cy="790575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39"/>
            <p:cNvSpPr>
              <a:spLocks noChangeArrowheads="1"/>
            </p:cNvSpPr>
            <p:nvPr/>
          </p:nvSpPr>
          <p:spPr bwMode="auto">
            <a:xfrm>
              <a:off x="5040313" y="1992313"/>
              <a:ext cx="71437" cy="790575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oup 40"/>
            <p:cNvGrpSpPr>
              <a:grpSpLocks/>
            </p:cNvGrpSpPr>
            <p:nvPr/>
          </p:nvGrpSpPr>
          <p:grpSpPr bwMode="auto">
            <a:xfrm flipH="1">
              <a:off x="4378325" y="1992313"/>
              <a:ext cx="219075" cy="790575"/>
              <a:chOff x="1351" y="2478"/>
              <a:chExt cx="138" cy="498"/>
            </a:xfrm>
          </p:grpSpPr>
          <p:sp>
            <p:nvSpPr>
              <p:cNvPr id="27" name="Rectangle 41"/>
              <p:cNvSpPr>
                <a:spLocks noChangeArrowheads="1"/>
              </p:cNvSpPr>
              <p:nvPr/>
            </p:nvSpPr>
            <p:spPr bwMode="auto">
              <a:xfrm>
                <a:off x="1351" y="2478"/>
                <a:ext cx="23" cy="498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42"/>
              <p:cNvSpPr>
                <a:spLocks noChangeArrowheads="1"/>
              </p:cNvSpPr>
              <p:nvPr/>
            </p:nvSpPr>
            <p:spPr bwMode="auto">
              <a:xfrm>
                <a:off x="1396" y="2478"/>
                <a:ext cx="34" cy="498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43"/>
              <p:cNvSpPr>
                <a:spLocks noChangeArrowheads="1"/>
              </p:cNvSpPr>
              <p:nvPr/>
            </p:nvSpPr>
            <p:spPr bwMode="auto">
              <a:xfrm>
                <a:off x="1444" y="2478"/>
                <a:ext cx="45" cy="498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Rectangle 44"/>
            <p:cNvSpPr>
              <a:spLocks noChangeArrowheads="1"/>
            </p:cNvSpPr>
            <p:nvPr/>
          </p:nvSpPr>
          <p:spPr bwMode="auto">
            <a:xfrm>
              <a:off x="4722813" y="1992313"/>
              <a:ext cx="36512" cy="790575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 47"/>
          <p:cNvSpPr>
            <a:spLocks noChangeArrowheads="1"/>
          </p:cNvSpPr>
          <p:nvPr/>
        </p:nvSpPr>
        <p:spPr bwMode="gray">
          <a:xfrm>
            <a:off x="344488" y="1341438"/>
            <a:ext cx="4537075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175" indent="-3175"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13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800" b="1" u="sng" dirty="0">
                <a:solidFill>
                  <a:srgbClr val="5F5F5F"/>
                </a:solidFill>
                <a:cs typeface="Arial" panose="020B0604020202020204" pitchFamily="34" charset="0"/>
              </a:rPr>
              <a:t>“Calibration”</a:t>
            </a:r>
            <a:r>
              <a:rPr lang="en-US" altLang="fr-FR" sz="1800" b="1" dirty="0">
                <a:solidFill>
                  <a:srgbClr val="5F5F5F"/>
                </a:solidFill>
                <a:cs typeface="Arial" panose="020B0604020202020204" pitchFamily="34" charset="0"/>
              </a:rPr>
              <a:t> 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800" b="1" dirty="0">
                <a:solidFill>
                  <a:srgbClr val="5F5F5F"/>
                </a:solidFill>
                <a:cs typeface="Arial" panose="020B0604020202020204" pitchFamily="34" charset="0"/>
              </a:rPr>
              <a:t>	</a:t>
            </a:r>
            <a:r>
              <a:rPr lang="en-US" altLang="fr-FR" sz="1600" dirty="0">
                <a:solidFill>
                  <a:srgbClr val="5F5F5F"/>
                </a:solidFill>
                <a:cs typeface="Arial" panose="020B0604020202020204" pitchFamily="34" charset="0"/>
              </a:rPr>
              <a:t>- Learn the Zero including deformation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600" dirty="0">
                <a:solidFill>
                  <a:srgbClr val="5F5F5F"/>
                </a:solidFill>
                <a:cs typeface="Arial" panose="020B0604020202020204" pitchFamily="34" charset="0"/>
              </a:rPr>
              <a:t>- Learn the practical resolution</a:t>
            </a:r>
          </a:p>
        </p:txBody>
      </p:sp>
      <p:sp>
        <p:nvSpPr>
          <p:cNvPr id="31" name="Text Box 48"/>
          <p:cNvSpPr txBox="1">
            <a:spLocks noChangeArrowheads="1"/>
          </p:cNvSpPr>
          <p:nvPr/>
        </p:nvSpPr>
        <p:spPr bwMode="auto">
          <a:xfrm>
            <a:off x="3476168" y="3594100"/>
            <a:ext cx="1152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13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000">
                <a:solidFill>
                  <a:srgbClr val="5F5F5F"/>
                </a:solidFill>
                <a:cs typeface="Arial" panose="020B0604020202020204" pitchFamily="34" charset="0"/>
              </a:rPr>
              <a:t>TDC</a:t>
            </a:r>
          </a:p>
        </p:txBody>
      </p:sp>
      <p:sp>
        <p:nvSpPr>
          <p:cNvPr id="32" name="Rectangle 49"/>
          <p:cNvSpPr>
            <a:spLocks noChangeArrowheads="1"/>
          </p:cNvSpPr>
          <p:nvPr/>
        </p:nvSpPr>
        <p:spPr bwMode="auto">
          <a:xfrm>
            <a:off x="3504743" y="5516563"/>
            <a:ext cx="2736850" cy="431800"/>
          </a:xfrm>
          <a:prstGeom prst="rect">
            <a:avLst/>
          </a:prstGeom>
          <a:solidFill>
            <a:srgbClr val="969187"/>
          </a:solidFill>
          <a:ln w="12700" algn="ctr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13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50"/>
          <p:cNvSpPr>
            <a:spLocks/>
          </p:cNvSpPr>
          <p:nvPr/>
        </p:nvSpPr>
        <p:spPr bwMode="auto">
          <a:xfrm>
            <a:off x="3504743" y="2493963"/>
            <a:ext cx="2736850" cy="720725"/>
          </a:xfrm>
          <a:custGeom>
            <a:avLst/>
            <a:gdLst>
              <a:gd name="T0" fmla="*/ 0 w 1724"/>
              <a:gd name="T1" fmla="*/ 2147483646 h 454"/>
              <a:gd name="T2" fmla="*/ 0 w 1724"/>
              <a:gd name="T3" fmla="*/ 2147483646 h 454"/>
              <a:gd name="T4" fmla="*/ 2147483646 w 1724"/>
              <a:gd name="T5" fmla="*/ 0 h 454"/>
              <a:gd name="T6" fmla="*/ 2147483646 w 1724"/>
              <a:gd name="T7" fmla="*/ 0 h 454"/>
              <a:gd name="T8" fmla="*/ 2147483646 w 1724"/>
              <a:gd name="T9" fmla="*/ 2147483646 h 454"/>
              <a:gd name="T10" fmla="*/ 2147483646 w 1724"/>
              <a:gd name="T11" fmla="*/ 2147483646 h 454"/>
              <a:gd name="T12" fmla="*/ 0 w 1724"/>
              <a:gd name="T13" fmla="*/ 2147483646 h 4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24" h="454">
                <a:moveTo>
                  <a:pt x="0" y="454"/>
                </a:moveTo>
                <a:lnTo>
                  <a:pt x="0" y="182"/>
                </a:lnTo>
                <a:lnTo>
                  <a:pt x="181" y="0"/>
                </a:lnTo>
                <a:lnTo>
                  <a:pt x="1542" y="0"/>
                </a:lnTo>
                <a:lnTo>
                  <a:pt x="1724" y="182"/>
                </a:lnTo>
                <a:lnTo>
                  <a:pt x="1724" y="454"/>
                </a:lnTo>
                <a:lnTo>
                  <a:pt x="0" y="454"/>
                </a:lnTo>
                <a:close/>
              </a:path>
            </a:pathLst>
          </a:custGeom>
          <a:solidFill>
            <a:srgbClr val="969187"/>
          </a:solidFill>
          <a:ln w="127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51"/>
          <p:cNvSpPr>
            <a:spLocks noChangeArrowheads="1"/>
          </p:cNvSpPr>
          <p:nvPr/>
        </p:nvSpPr>
        <p:spPr bwMode="auto">
          <a:xfrm>
            <a:off x="4655681" y="3262313"/>
            <a:ext cx="504825" cy="215900"/>
          </a:xfrm>
          <a:prstGeom prst="rect">
            <a:avLst/>
          </a:prstGeom>
          <a:noFill/>
          <a:ln w="6350" algn="ctr">
            <a:solidFill>
              <a:srgbClr val="5F5F5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35" name="Line 52"/>
          <p:cNvSpPr>
            <a:spLocks noChangeShapeType="1"/>
          </p:cNvSpPr>
          <p:nvPr/>
        </p:nvSpPr>
        <p:spPr bwMode="auto">
          <a:xfrm>
            <a:off x="4225468" y="3757613"/>
            <a:ext cx="503238" cy="0"/>
          </a:xfrm>
          <a:prstGeom prst="line">
            <a:avLst/>
          </a:prstGeom>
          <a:noFill/>
          <a:ln w="9525">
            <a:solidFill>
              <a:srgbClr val="5F5F5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53"/>
          <p:cNvSpPr>
            <a:spLocks noChangeArrowheads="1"/>
          </p:cNvSpPr>
          <p:nvPr/>
        </p:nvSpPr>
        <p:spPr bwMode="auto">
          <a:xfrm>
            <a:off x="5325606" y="5008563"/>
            <a:ext cx="346075" cy="144462"/>
          </a:xfrm>
          <a:prstGeom prst="rect">
            <a:avLst/>
          </a:prstGeom>
          <a:solidFill>
            <a:srgbClr val="5F5F5F"/>
          </a:solidFill>
          <a:ln w="9525" algn="ctr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13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54"/>
          <p:cNvSpPr>
            <a:spLocks noChangeArrowheads="1"/>
          </p:cNvSpPr>
          <p:nvPr/>
        </p:nvSpPr>
        <p:spPr bwMode="auto">
          <a:xfrm>
            <a:off x="4446131" y="4999038"/>
            <a:ext cx="138112" cy="149225"/>
          </a:xfrm>
          <a:prstGeom prst="rect">
            <a:avLst/>
          </a:prstGeom>
          <a:solidFill>
            <a:srgbClr val="5F5F5F"/>
          </a:solidFill>
          <a:ln w="9525" algn="ctr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13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80"/>
          <p:cNvSpPr>
            <a:spLocks noChangeArrowheads="1"/>
          </p:cNvSpPr>
          <p:nvPr/>
        </p:nvSpPr>
        <p:spPr bwMode="auto">
          <a:xfrm>
            <a:off x="3585706" y="5373688"/>
            <a:ext cx="198437" cy="215900"/>
          </a:xfrm>
          <a:prstGeom prst="rect">
            <a:avLst/>
          </a:prstGeom>
          <a:noFill/>
          <a:ln w="6350" algn="ctr">
            <a:solidFill>
              <a:srgbClr val="009187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13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81"/>
          <p:cNvSpPr>
            <a:spLocks noChangeArrowheads="1"/>
          </p:cNvSpPr>
          <p:nvPr/>
        </p:nvSpPr>
        <p:spPr bwMode="auto">
          <a:xfrm>
            <a:off x="3576181" y="3214688"/>
            <a:ext cx="215900" cy="2303462"/>
          </a:xfrm>
          <a:prstGeom prst="rect">
            <a:avLst/>
          </a:prstGeom>
          <a:gradFill rotWithShape="1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40" name="Rectangle 82"/>
          <p:cNvSpPr>
            <a:spLocks noChangeArrowheads="1"/>
          </p:cNvSpPr>
          <p:nvPr/>
        </p:nvSpPr>
        <p:spPr bwMode="auto">
          <a:xfrm>
            <a:off x="5962193" y="5373688"/>
            <a:ext cx="198438" cy="215900"/>
          </a:xfrm>
          <a:prstGeom prst="rect">
            <a:avLst/>
          </a:prstGeom>
          <a:noFill/>
          <a:ln w="6350" algn="ctr">
            <a:solidFill>
              <a:srgbClr val="009187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13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83"/>
          <p:cNvSpPr>
            <a:spLocks noChangeArrowheads="1"/>
          </p:cNvSpPr>
          <p:nvPr/>
        </p:nvSpPr>
        <p:spPr bwMode="auto">
          <a:xfrm>
            <a:off x="5952668" y="3214688"/>
            <a:ext cx="215900" cy="2303462"/>
          </a:xfrm>
          <a:prstGeom prst="rect">
            <a:avLst/>
          </a:prstGeom>
          <a:gradFill rotWithShape="1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panose="020B0604020202020204" pitchFamily="34" charset="0"/>
            </a:endParaRPr>
          </a:p>
        </p:txBody>
      </p:sp>
      <p:grpSp>
        <p:nvGrpSpPr>
          <p:cNvPr id="42" name="Groupe 41"/>
          <p:cNvGrpSpPr>
            <a:grpSpLocks/>
          </p:cNvGrpSpPr>
          <p:nvPr/>
        </p:nvGrpSpPr>
        <p:grpSpPr bwMode="auto">
          <a:xfrm>
            <a:off x="3504743" y="2362200"/>
            <a:ext cx="2736850" cy="3795713"/>
            <a:chOff x="3330575" y="2362200"/>
            <a:chExt cx="2736850" cy="3795713"/>
          </a:xfrm>
        </p:grpSpPr>
        <p:sp>
          <p:nvSpPr>
            <p:cNvPr id="43" name="Freeform 79"/>
            <p:cNvSpPr>
              <a:spLocks/>
            </p:cNvSpPr>
            <p:nvPr/>
          </p:nvSpPr>
          <p:spPr bwMode="auto">
            <a:xfrm>
              <a:off x="3330575" y="5580063"/>
              <a:ext cx="2736850" cy="577850"/>
            </a:xfrm>
            <a:custGeom>
              <a:avLst/>
              <a:gdLst>
                <a:gd name="T0" fmla="*/ 0 w 1724"/>
                <a:gd name="T1" fmla="*/ 0 h 364"/>
                <a:gd name="T2" fmla="*/ 2147483646 w 1724"/>
                <a:gd name="T3" fmla="*/ 0 h 364"/>
                <a:gd name="T4" fmla="*/ 2147483646 w 1724"/>
                <a:gd name="T5" fmla="*/ 2147483646 h 364"/>
                <a:gd name="T6" fmla="*/ 0 w 1724"/>
                <a:gd name="T7" fmla="*/ 2147483646 h 364"/>
                <a:gd name="T8" fmla="*/ 0 w 1724"/>
                <a:gd name="T9" fmla="*/ 0 h 3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4" h="364">
                  <a:moveTo>
                    <a:pt x="0" y="0"/>
                  </a:moveTo>
                  <a:cubicBezTo>
                    <a:pt x="0" y="0"/>
                    <a:pt x="866" y="86"/>
                    <a:pt x="1724" y="0"/>
                  </a:cubicBezTo>
                  <a:cubicBezTo>
                    <a:pt x="1724" y="136"/>
                    <a:pt x="1722" y="0"/>
                    <a:pt x="1724" y="272"/>
                  </a:cubicBezTo>
                  <a:cubicBezTo>
                    <a:pt x="862" y="364"/>
                    <a:pt x="0" y="272"/>
                    <a:pt x="0" y="272"/>
                  </a:cubicBezTo>
                  <a:cubicBezTo>
                    <a:pt x="0" y="46"/>
                    <a:pt x="0" y="0"/>
                    <a:pt x="0" y="0"/>
                  </a:cubicBezTo>
                  <a:close/>
                </a:path>
              </a:pathLst>
            </a:custGeom>
            <a:noFill/>
            <a:ln w="6350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84"/>
            <p:cNvSpPr>
              <a:spLocks/>
            </p:cNvSpPr>
            <p:nvPr/>
          </p:nvSpPr>
          <p:spPr bwMode="auto">
            <a:xfrm>
              <a:off x="3330575" y="2362200"/>
              <a:ext cx="2736850" cy="1100138"/>
            </a:xfrm>
            <a:custGeom>
              <a:avLst/>
              <a:gdLst>
                <a:gd name="T0" fmla="*/ 0 w 1724"/>
                <a:gd name="T1" fmla="*/ 2147483646 h 693"/>
                <a:gd name="T2" fmla="*/ 2147483646 w 1724"/>
                <a:gd name="T3" fmla="*/ 2147483646 h 693"/>
                <a:gd name="T4" fmla="*/ 2147483646 w 1724"/>
                <a:gd name="T5" fmla="*/ 2147483646 h 693"/>
                <a:gd name="T6" fmla="*/ 2147483646 w 1724"/>
                <a:gd name="T7" fmla="*/ 2147483646 h 693"/>
                <a:gd name="T8" fmla="*/ 2147483646 w 1724"/>
                <a:gd name="T9" fmla="*/ 2147483646 h 693"/>
                <a:gd name="T10" fmla="*/ 0 w 1724"/>
                <a:gd name="T11" fmla="*/ 2147483646 h 693"/>
                <a:gd name="T12" fmla="*/ 0 w 1724"/>
                <a:gd name="T13" fmla="*/ 2147483646 h 6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24" h="693">
                  <a:moveTo>
                    <a:pt x="0" y="536"/>
                  </a:moveTo>
                  <a:cubicBezTo>
                    <a:pt x="0" y="536"/>
                    <a:pt x="872" y="348"/>
                    <a:pt x="1724" y="536"/>
                  </a:cubicBezTo>
                  <a:cubicBezTo>
                    <a:pt x="1724" y="316"/>
                    <a:pt x="1722" y="693"/>
                    <a:pt x="1724" y="252"/>
                  </a:cubicBezTo>
                  <a:cubicBezTo>
                    <a:pt x="1556" y="100"/>
                    <a:pt x="1720" y="248"/>
                    <a:pt x="1540" y="80"/>
                  </a:cubicBezTo>
                  <a:cubicBezTo>
                    <a:pt x="888" y="4"/>
                    <a:pt x="812" y="0"/>
                    <a:pt x="180" y="80"/>
                  </a:cubicBezTo>
                  <a:cubicBezTo>
                    <a:pt x="36" y="224"/>
                    <a:pt x="156" y="100"/>
                    <a:pt x="0" y="264"/>
                  </a:cubicBezTo>
                  <a:cubicBezTo>
                    <a:pt x="0" y="630"/>
                    <a:pt x="0" y="536"/>
                    <a:pt x="0" y="536"/>
                  </a:cubicBezTo>
                  <a:close/>
                </a:path>
              </a:pathLst>
            </a:custGeom>
            <a:noFill/>
            <a:ln w="6350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 Box 85"/>
          <p:cNvSpPr txBox="1">
            <a:spLocks noChangeArrowheads="1"/>
          </p:cNvSpPr>
          <p:nvPr/>
        </p:nvSpPr>
        <p:spPr bwMode="auto">
          <a:xfrm>
            <a:off x="3471406" y="4984750"/>
            <a:ext cx="1152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13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000">
                <a:solidFill>
                  <a:srgbClr val="5F5F5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Line 86"/>
          <p:cNvSpPr>
            <a:spLocks noChangeShapeType="1"/>
          </p:cNvSpPr>
          <p:nvPr/>
        </p:nvSpPr>
        <p:spPr bwMode="auto">
          <a:xfrm>
            <a:off x="4220706" y="5148263"/>
            <a:ext cx="287337" cy="0"/>
          </a:xfrm>
          <a:prstGeom prst="line">
            <a:avLst/>
          </a:prstGeom>
          <a:noFill/>
          <a:ln w="9525">
            <a:solidFill>
              <a:srgbClr val="5F5F5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Line 87"/>
          <p:cNvSpPr>
            <a:spLocks noChangeShapeType="1"/>
          </p:cNvSpPr>
          <p:nvPr/>
        </p:nvSpPr>
        <p:spPr bwMode="auto">
          <a:xfrm>
            <a:off x="4225468" y="5184775"/>
            <a:ext cx="287338" cy="0"/>
          </a:xfrm>
          <a:prstGeom prst="line">
            <a:avLst/>
          </a:prstGeom>
          <a:noFill/>
          <a:ln w="9525">
            <a:solidFill>
              <a:srgbClr val="00918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88"/>
          <p:cNvSpPr>
            <a:spLocks noChangeShapeType="1"/>
          </p:cNvSpPr>
          <p:nvPr/>
        </p:nvSpPr>
        <p:spPr bwMode="auto">
          <a:xfrm>
            <a:off x="4225468" y="5251450"/>
            <a:ext cx="287338" cy="0"/>
          </a:xfrm>
          <a:prstGeom prst="line">
            <a:avLst/>
          </a:prstGeom>
          <a:noFill/>
          <a:ln w="9525">
            <a:solidFill>
              <a:srgbClr val="00918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107"/>
          <p:cNvGrpSpPr>
            <a:grpSpLocks/>
          </p:cNvGrpSpPr>
          <p:nvPr/>
        </p:nvGrpSpPr>
        <p:grpSpPr bwMode="auto">
          <a:xfrm>
            <a:off x="6786563" y="3525838"/>
            <a:ext cx="331787" cy="417512"/>
            <a:chOff x="1491" y="2792"/>
            <a:chExt cx="209" cy="263"/>
          </a:xfrm>
        </p:grpSpPr>
        <p:sp>
          <p:nvSpPr>
            <p:cNvPr id="50" name="Rectangle 108"/>
            <p:cNvSpPr>
              <a:spLocks noChangeArrowheads="1"/>
            </p:cNvSpPr>
            <p:nvPr/>
          </p:nvSpPr>
          <p:spPr bwMode="auto">
            <a:xfrm>
              <a:off x="1491" y="2792"/>
              <a:ext cx="62" cy="263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-"/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13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–"/>
                <a:defRPr sz="11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altLang="fr-FR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" name="Rectangle 109"/>
            <p:cNvSpPr>
              <a:spLocks noChangeArrowheads="1"/>
            </p:cNvSpPr>
            <p:nvPr/>
          </p:nvSpPr>
          <p:spPr bwMode="auto">
            <a:xfrm>
              <a:off x="1638" y="2792"/>
              <a:ext cx="62" cy="263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-"/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13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–"/>
                <a:defRPr sz="11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altLang="fr-FR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120"/>
          <p:cNvGrpSpPr>
            <a:grpSpLocks/>
          </p:cNvGrpSpPr>
          <p:nvPr/>
        </p:nvGrpSpPr>
        <p:grpSpPr bwMode="auto">
          <a:xfrm>
            <a:off x="7069138" y="3509963"/>
            <a:ext cx="1244600" cy="420687"/>
            <a:chOff x="4453" y="2211"/>
            <a:chExt cx="784" cy="265"/>
          </a:xfrm>
        </p:grpSpPr>
        <p:sp>
          <p:nvSpPr>
            <p:cNvPr id="53" name="Line 103"/>
            <p:cNvSpPr>
              <a:spLocks noChangeShapeType="1"/>
            </p:cNvSpPr>
            <p:nvPr/>
          </p:nvSpPr>
          <p:spPr bwMode="auto">
            <a:xfrm>
              <a:off x="4602" y="2211"/>
              <a:ext cx="0" cy="261"/>
            </a:xfrm>
            <a:prstGeom prst="line">
              <a:avLst/>
            </a:prstGeom>
            <a:noFill/>
            <a:ln w="9525">
              <a:solidFill>
                <a:srgbClr val="5F5F5F"/>
              </a:solidFill>
              <a:round/>
              <a:headEnd type="arrow" w="sm" len="med"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Line 105"/>
            <p:cNvSpPr>
              <a:spLocks noChangeShapeType="1"/>
            </p:cNvSpPr>
            <p:nvPr/>
          </p:nvSpPr>
          <p:spPr bwMode="auto">
            <a:xfrm>
              <a:off x="4453" y="2476"/>
              <a:ext cx="181" cy="0"/>
            </a:xfrm>
            <a:prstGeom prst="line">
              <a:avLst/>
            </a:prstGeom>
            <a:noFill/>
            <a:ln w="9525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Line 106"/>
            <p:cNvSpPr>
              <a:spLocks noChangeShapeType="1"/>
            </p:cNvSpPr>
            <p:nvPr/>
          </p:nvSpPr>
          <p:spPr bwMode="auto">
            <a:xfrm>
              <a:off x="4453" y="2217"/>
              <a:ext cx="181" cy="0"/>
            </a:xfrm>
            <a:prstGeom prst="line">
              <a:avLst/>
            </a:prstGeom>
            <a:noFill/>
            <a:ln w="9525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 Box 110"/>
            <p:cNvSpPr txBox="1">
              <a:spLocks noChangeArrowheads="1"/>
            </p:cNvSpPr>
            <p:nvPr/>
          </p:nvSpPr>
          <p:spPr bwMode="auto">
            <a:xfrm>
              <a:off x="4511" y="2261"/>
              <a:ext cx="72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-"/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13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–"/>
                <a:defRPr sz="11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00" b="0" i="0" u="none" strike="noStrike" kern="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H= x +/-0,01</a:t>
              </a:r>
            </a:p>
          </p:txBody>
        </p:sp>
      </p:grpSp>
      <p:grpSp>
        <p:nvGrpSpPr>
          <p:cNvPr id="57" name="Group 111"/>
          <p:cNvGrpSpPr>
            <a:grpSpLocks/>
          </p:cNvGrpSpPr>
          <p:nvPr/>
        </p:nvGrpSpPr>
        <p:grpSpPr bwMode="auto">
          <a:xfrm>
            <a:off x="-14288" y="3476625"/>
            <a:ext cx="3311526" cy="1681163"/>
            <a:chOff x="2711" y="1071"/>
            <a:chExt cx="1210" cy="614"/>
          </a:xfrm>
        </p:grpSpPr>
        <p:grpSp>
          <p:nvGrpSpPr>
            <p:cNvPr id="58" name="Group 112"/>
            <p:cNvGrpSpPr>
              <a:grpSpLocks/>
            </p:cNvGrpSpPr>
            <p:nvPr/>
          </p:nvGrpSpPr>
          <p:grpSpPr bwMode="auto">
            <a:xfrm>
              <a:off x="2711" y="1117"/>
              <a:ext cx="1210" cy="568"/>
              <a:chOff x="2711" y="1002"/>
              <a:chExt cx="1210" cy="568"/>
            </a:xfrm>
          </p:grpSpPr>
          <p:sp>
            <p:nvSpPr>
              <p:cNvPr id="60" name="Line 113"/>
              <p:cNvSpPr>
                <a:spLocks noChangeShapeType="1"/>
              </p:cNvSpPr>
              <p:nvPr/>
            </p:nvSpPr>
            <p:spPr bwMode="auto">
              <a:xfrm>
                <a:off x="2893" y="1207"/>
                <a:ext cx="953" cy="0"/>
              </a:xfrm>
              <a:prstGeom prst="line">
                <a:avLst/>
              </a:prstGeom>
              <a:noFill/>
              <a:ln w="9525">
                <a:solidFill>
                  <a:srgbClr val="5F5F5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Line 114"/>
              <p:cNvSpPr>
                <a:spLocks noChangeShapeType="1"/>
              </p:cNvSpPr>
              <p:nvPr/>
            </p:nvSpPr>
            <p:spPr bwMode="auto">
              <a:xfrm flipV="1">
                <a:off x="2893" y="1071"/>
                <a:ext cx="0" cy="499"/>
              </a:xfrm>
              <a:prstGeom prst="line">
                <a:avLst/>
              </a:prstGeom>
              <a:noFill/>
              <a:ln w="9525">
                <a:solidFill>
                  <a:srgbClr val="5F5F5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 Box 115"/>
              <p:cNvSpPr txBox="1">
                <a:spLocks noChangeArrowheads="1"/>
              </p:cNvSpPr>
              <p:nvPr/>
            </p:nvSpPr>
            <p:spPr bwMode="auto">
              <a:xfrm>
                <a:off x="3740" y="1219"/>
                <a:ext cx="181" cy="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5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har char="-"/>
                  <a:defRPr sz="15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buChar char="•"/>
                  <a:defRPr sz="13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buChar char="–"/>
                  <a:defRPr sz="11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buChar char="»"/>
                  <a:defRPr sz="9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</a:p>
            </p:txBody>
          </p:sp>
          <p:sp>
            <p:nvSpPr>
              <p:cNvPr id="63" name="Text Box 116"/>
              <p:cNvSpPr txBox="1">
                <a:spLocks noChangeArrowheads="1"/>
              </p:cNvSpPr>
              <p:nvPr/>
            </p:nvSpPr>
            <p:spPr bwMode="auto">
              <a:xfrm>
                <a:off x="2711" y="1002"/>
                <a:ext cx="182" cy="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5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har char="-"/>
                  <a:defRPr sz="15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buChar char="•"/>
                  <a:defRPr sz="13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buChar char="–"/>
                  <a:defRPr sz="11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buChar char="»"/>
                  <a:defRPr sz="9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bg2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64" name="Freeform 117"/>
              <p:cNvSpPr>
                <a:spLocks/>
              </p:cNvSpPr>
              <p:nvPr/>
            </p:nvSpPr>
            <p:spPr bwMode="auto">
              <a:xfrm>
                <a:off x="2893" y="1207"/>
                <a:ext cx="911" cy="275"/>
              </a:xfrm>
              <a:custGeom>
                <a:avLst/>
                <a:gdLst>
                  <a:gd name="T0" fmla="*/ 0 w 911"/>
                  <a:gd name="T1" fmla="*/ 0 h 275"/>
                  <a:gd name="T2" fmla="*/ 911 w 911"/>
                  <a:gd name="T3" fmla="*/ 275 h 27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11" h="275">
                    <a:moveTo>
                      <a:pt x="0" y="0"/>
                    </a:moveTo>
                    <a:cubicBezTo>
                      <a:pt x="653" y="89"/>
                      <a:pt x="749" y="161"/>
                      <a:pt x="911" y="275"/>
                    </a:cubicBezTo>
                  </a:path>
                </a:pathLst>
              </a:custGeom>
              <a:noFill/>
              <a:ln w="1905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9" name="Rectangle 118"/>
            <p:cNvSpPr>
              <a:spLocks noChangeArrowheads="1"/>
            </p:cNvSpPr>
            <p:nvPr/>
          </p:nvSpPr>
          <p:spPr bwMode="auto">
            <a:xfrm>
              <a:off x="3173" y="1071"/>
              <a:ext cx="378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-"/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13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–"/>
                <a:defRPr sz="11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00" b="0" i="0" u="none" strike="noStrike" kern="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 displacement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00" b="0" i="0" u="none" strike="noStrike" kern="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Learning</a:t>
              </a:r>
            </a:p>
          </p:txBody>
        </p:sp>
      </p:grpSp>
      <p:sp>
        <p:nvSpPr>
          <p:cNvPr id="65" name="Text Box 121"/>
          <p:cNvSpPr txBox="1">
            <a:spLocks noChangeArrowheads="1"/>
          </p:cNvSpPr>
          <p:nvPr/>
        </p:nvSpPr>
        <p:spPr bwMode="auto">
          <a:xfrm>
            <a:off x="6380163" y="576076"/>
            <a:ext cx="2448303" cy="193899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13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fr-FR" sz="2400" dirty="0">
                <a:solidFill>
                  <a:srgbClr val="5F5F5F"/>
                </a:solidFill>
                <a:cs typeface="Arial" panose="020B0604020202020204" pitchFamily="34" charset="0"/>
              </a:rPr>
              <a:t>Now, displacement axis is settled down : the press is ready to work</a:t>
            </a:r>
          </a:p>
        </p:txBody>
      </p:sp>
      <p:grpSp>
        <p:nvGrpSpPr>
          <p:cNvPr id="66" name="Group 125"/>
          <p:cNvGrpSpPr>
            <a:grpSpLocks/>
          </p:cNvGrpSpPr>
          <p:nvPr/>
        </p:nvGrpSpPr>
        <p:grpSpPr bwMode="auto">
          <a:xfrm>
            <a:off x="1809750" y="4581525"/>
            <a:ext cx="2927350" cy="1966913"/>
            <a:chOff x="1140" y="2886"/>
            <a:chExt cx="1844" cy="1239"/>
          </a:xfrm>
        </p:grpSpPr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1140" y="2886"/>
              <a:ext cx="1842" cy="1239"/>
            </a:xfrm>
            <a:custGeom>
              <a:avLst/>
              <a:gdLst>
                <a:gd name="T0" fmla="*/ 1842 w 1842"/>
                <a:gd name="T1" fmla="*/ 905 h 1239"/>
                <a:gd name="T2" fmla="*/ 302 w 1842"/>
                <a:gd name="T3" fmla="*/ 1088 h 1239"/>
                <a:gd name="T4" fmla="*/ 30 w 1842"/>
                <a:gd name="T5" fmla="*/ 0 h 1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42" h="1239">
                  <a:moveTo>
                    <a:pt x="1842" y="905"/>
                  </a:moveTo>
                  <a:cubicBezTo>
                    <a:pt x="1586" y="935"/>
                    <a:pt x="604" y="1239"/>
                    <a:pt x="302" y="1088"/>
                  </a:cubicBezTo>
                  <a:cubicBezTo>
                    <a:pt x="0" y="937"/>
                    <a:pt x="18" y="464"/>
                    <a:pt x="30" y="0"/>
                  </a:cubicBezTo>
                </a:path>
              </a:pathLst>
            </a:custGeom>
            <a:noFill/>
            <a:ln w="9525" cap="flat" cmpd="sng">
              <a:solidFill>
                <a:srgbClr val="FF3300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Line 122"/>
            <p:cNvSpPr>
              <a:spLocks noChangeShapeType="1"/>
            </p:cNvSpPr>
            <p:nvPr/>
          </p:nvSpPr>
          <p:spPr bwMode="auto">
            <a:xfrm>
              <a:off x="2983" y="3620"/>
              <a:ext cx="0" cy="13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Line 123"/>
            <p:cNvSpPr>
              <a:spLocks noChangeShapeType="1"/>
            </p:cNvSpPr>
            <p:nvPr/>
          </p:nvSpPr>
          <p:spPr bwMode="auto">
            <a:xfrm flipV="1">
              <a:off x="2984" y="3818"/>
              <a:ext cx="0" cy="13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Line 124"/>
            <p:cNvSpPr>
              <a:spLocks noChangeShapeType="1"/>
            </p:cNvSpPr>
            <p:nvPr/>
          </p:nvSpPr>
          <p:spPr bwMode="auto">
            <a:xfrm>
              <a:off x="2984" y="3702"/>
              <a:ext cx="0" cy="13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e 70"/>
          <p:cNvGrpSpPr>
            <a:grpSpLocks/>
          </p:cNvGrpSpPr>
          <p:nvPr/>
        </p:nvGrpSpPr>
        <p:grpSpPr bwMode="auto">
          <a:xfrm>
            <a:off x="3511093" y="2465388"/>
            <a:ext cx="2736850" cy="3590925"/>
            <a:chOff x="3336730" y="2465017"/>
            <a:chExt cx="2736850" cy="3591413"/>
          </a:xfrm>
        </p:grpSpPr>
        <p:sp>
          <p:nvSpPr>
            <p:cNvPr id="72" name="Freeform 79"/>
            <p:cNvSpPr>
              <a:spLocks/>
            </p:cNvSpPr>
            <p:nvPr/>
          </p:nvSpPr>
          <p:spPr bwMode="auto">
            <a:xfrm>
              <a:off x="3336730" y="5581256"/>
              <a:ext cx="2736850" cy="475174"/>
            </a:xfrm>
            <a:custGeom>
              <a:avLst/>
              <a:gdLst>
                <a:gd name="T0" fmla="*/ 0 w 10000"/>
                <a:gd name="T1" fmla="*/ 0 h 10204"/>
                <a:gd name="T2" fmla="*/ 2147483646 w 10000"/>
                <a:gd name="T3" fmla="*/ 0 h 10204"/>
                <a:gd name="T4" fmla="*/ 2147483646 w 10000"/>
                <a:gd name="T5" fmla="*/ 2147483646 h 10204"/>
                <a:gd name="T6" fmla="*/ 0 w 10000"/>
                <a:gd name="T7" fmla="*/ 2147483646 h 10204"/>
                <a:gd name="T8" fmla="*/ 0 w 10000"/>
                <a:gd name="T9" fmla="*/ 0 h 10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00" h="10204">
                  <a:moveTo>
                    <a:pt x="0" y="0"/>
                  </a:moveTo>
                  <a:cubicBezTo>
                    <a:pt x="5069" y="682"/>
                    <a:pt x="5232" y="1023"/>
                    <a:pt x="10000" y="0"/>
                  </a:cubicBezTo>
                  <a:cubicBezTo>
                    <a:pt x="10000" y="4636"/>
                    <a:pt x="9988" y="0"/>
                    <a:pt x="10000" y="9274"/>
                  </a:cubicBezTo>
                  <a:cubicBezTo>
                    <a:pt x="5046" y="10909"/>
                    <a:pt x="5058" y="10047"/>
                    <a:pt x="0" y="9274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6350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84"/>
            <p:cNvSpPr>
              <a:spLocks/>
            </p:cNvSpPr>
            <p:nvPr/>
          </p:nvSpPr>
          <p:spPr bwMode="auto">
            <a:xfrm>
              <a:off x="3336730" y="2465017"/>
              <a:ext cx="2736850" cy="722246"/>
            </a:xfrm>
            <a:custGeom>
              <a:avLst/>
              <a:gdLst>
                <a:gd name="T0" fmla="*/ 0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0 w 10000"/>
                <a:gd name="T11" fmla="*/ 2147483646 h 10000"/>
                <a:gd name="T12" fmla="*/ 0 w 10000"/>
                <a:gd name="T13" fmla="*/ 2147483646 h 1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000" h="10000">
                  <a:moveTo>
                    <a:pt x="0" y="10000"/>
                  </a:moveTo>
                  <a:cubicBezTo>
                    <a:pt x="3329" y="9385"/>
                    <a:pt x="5081" y="8368"/>
                    <a:pt x="10000" y="10000"/>
                  </a:cubicBezTo>
                  <a:cubicBezTo>
                    <a:pt x="10000" y="5311"/>
                    <a:pt x="9988" y="13347"/>
                    <a:pt x="10000" y="3947"/>
                  </a:cubicBezTo>
                  <a:cubicBezTo>
                    <a:pt x="9026" y="708"/>
                    <a:pt x="9977" y="3863"/>
                    <a:pt x="8933" y="281"/>
                  </a:cubicBezTo>
                  <a:cubicBezTo>
                    <a:pt x="5151" y="-283"/>
                    <a:pt x="4710" y="158"/>
                    <a:pt x="1044" y="281"/>
                  </a:cubicBezTo>
                  <a:cubicBezTo>
                    <a:pt x="209" y="3351"/>
                    <a:pt x="905" y="708"/>
                    <a:pt x="0" y="4204"/>
                  </a:cubicBezTo>
                  <a:lnTo>
                    <a:pt x="0" y="10000"/>
                  </a:lnTo>
                  <a:close/>
                </a:path>
              </a:pathLst>
            </a:custGeom>
            <a:noFill/>
            <a:ln w="6350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90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897E-6 -3.7037E-7 L -4.35897E-6 0.19953 " pathEditMode="relative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897E-6 0.19953 L -4.35897E-6 -3.7037E-7 " pathEditMode="relative" ptsTypes="AA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051E-6 4.44444E-6 C -0.05705 0.01412 -0.11554 0.03032 -0.15096 0.04722 C -0.18638 0.06412 -0.20016 0.07939 -0.21234 0.10138 C -0.22452 0.12338 -0.22163 0.16296 -0.22404 0.17916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4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41E-7 4.07407E-6 L -2.5641E-7 0.14444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897E-6 0.14699 L -4.35897E-6 -2.22222E-6 " pathEditMode="relative" ptsTypes="AA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12 - 2019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Benefits</a:t>
            </a:r>
            <a:r>
              <a:rPr lang="fr-FR" dirty="0"/>
              <a:t> of </a:t>
            </a:r>
            <a:r>
              <a:rPr lang="fr-FR" dirty="0" err="1"/>
              <a:t>electrical</a:t>
            </a:r>
            <a:r>
              <a:rPr lang="fr-FR" dirty="0"/>
              <a:t> Solution</a:t>
            </a:r>
          </a:p>
        </p:txBody>
      </p:sp>
    </p:spTree>
    <p:extLst>
      <p:ext uri="{BB962C8B-B14F-4D97-AF65-F5344CB8AC3E}">
        <p14:creationId xmlns:p14="http://schemas.microsoft.com/office/powerpoint/2010/main" val="1796607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Total </a:t>
            </a:r>
            <a:r>
              <a:rPr lang="fr-FR" dirty="0" err="1"/>
              <a:t>Process</a:t>
            </a:r>
            <a:r>
              <a:rPr lang="fr-FR" dirty="0"/>
              <a:t> Control :</a:t>
            </a:r>
          </a:p>
          <a:p>
            <a:pPr lvl="1"/>
            <a:r>
              <a:rPr lang="en-US" dirty="0"/>
              <a:t>Force controlling, checking</a:t>
            </a:r>
          </a:p>
          <a:p>
            <a:pPr lvl="1"/>
            <a:r>
              <a:rPr lang="en-US" dirty="0"/>
              <a:t>Very accurate and repeatable position</a:t>
            </a:r>
          </a:p>
          <a:p>
            <a:pPr lvl="1"/>
            <a:r>
              <a:rPr lang="en-US" dirty="0"/>
              <a:t>High Flexibility</a:t>
            </a:r>
          </a:p>
          <a:p>
            <a:pPr lvl="1"/>
            <a:r>
              <a:rPr lang="en-US" dirty="0"/>
              <a:t>Very User-friendly interface</a:t>
            </a:r>
          </a:p>
          <a:p>
            <a:r>
              <a:rPr lang="fr-FR" dirty="0" err="1"/>
              <a:t>Earnings</a:t>
            </a:r>
            <a:r>
              <a:rPr lang="fr-FR" dirty="0"/>
              <a:t> : </a:t>
            </a:r>
          </a:p>
          <a:p>
            <a:pPr lvl="1"/>
            <a:r>
              <a:rPr lang="en-US" dirty="0"/>
              <a:t>Cycle Time : 					-40%</a:t>
            </a:r>
          </a:p>
          <a:p>
            <a:pPr lvl="1"/>
            <a:r>
              <a:rPr lang="en-US" dirty="0"/>
              <a:t>Energy Consumption : 			-70%</a:t>
            </a:r>
          </a:p>
          <a:p>
            <a:pPr lvl="1"/>
            <a:r>
              <a:rPr lang="en-US" dirty="0"/>
              <a:t>Maintenance costs :			-40%</a:t>
            </a:r>
          </a:p>
          <a:p>
            <a:pPr lvl="1"/>
            <a:r>
              <a:rPr lang="en-US" dirty="0"/>
              <a:t>Base area :					-45%</a:t>
            </a:r>
          </a:p>
          <a:p>
            <a:pPr lvl="1"/>
            <a:r>
              <a:rPr lang="en-US" dirty="0"/>
              <a:t>Oil recycling/pollution : 		NO MORE</a:t>
            </a:r>
          </a:p>
          <a:p>
            <a:pPr lvl="1"/>
            <a:r>
              <a:rPr lang="en-US" dirty="0"/>
              <a:t>Safety - Noise :					&lt;75 dBA</a:t>
            </a:r>
          </a:p>
          <a:p>
            <a:pPr lvl="1"/>
            <a:r>
              <a:rPr lang="en-US" dirty="0"/>
              <a:t>Safety - Explosion : 	No more hostile fire risk, No more high pressure</a:t>
            </a:r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Benefits</a:t>
            </a:r>
            <a:r>
              <a:rPr lang="fr-FR" dirty="0"/>
              <a:t> of </a:t>
            </a:r>
            <a:r>
              <a:rPr lang="fr-FR" dirty="0" err="1"/>
              <a:t>Elec</a:t>
            </a:r>
            <a:r>
              <a:rPr lang="fr-FR" dirty="0"/>
              <a:t>. vs </a:t>
            </a:r>
            <a:r>
              <a:rPr lang="fr-FR" dirty="0" err="1"/>
              <a:t>Hydraul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1461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Customers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179388" y="1291772"/>
          <a:ext cx="8805862" cy="515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228600" y="1371600"/>
            <a:ext cx="87566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13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fr-FR" sz="2400" dirty="0">
                <a:solidFill>
                  <a:srgbClr val="004990"/>
                </a:solidFill>
              </a:rPr>
              <a:t>Since 1999 : more than 600 presses in operation worldwide</a:t>
            </a:r>
          </a:p>
        </p:txBody>
      </p:sp>
    </p:spTree>
    <p:extLst>
      <p:ext uri="{BB962C8B-B14F-4D97-AF65-F5344CB8AC3E}">
        <p14:creationId xmlns:p14="http://schemas.microsoft.com/office/powerpoint/2010/main" val="325434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fr-FR" b="1" dirty="0">
                <a:solidFill>
                  <a:srgbClr val="004990"/>
                </a:solidFill>
              </a:rPr>
              <a:t>FSA, </a:t>
            </a:r>
            <a:r>
              <a:rPr lang="en-US" altLang="fr-FR" dirty="0">
                <a:solidFill>
                  <a:srgbClr val="004990"/>
                </a:solidFill>
              </a:rPr>
              <a:t>alongside to its assembly machine core business, and coming from a long expertise in tightening and press-fit system, is producing electric press-fit systems, designed for industry.</a:t>
            </a:r>
            <a:br>
              <a:rPr lang="en-US" altLang="fr-FR" dirty="0">
                <a:solidFill>
                  <a:srgbClr val="004990"/>
                </a:solidFill>
              </a:rPr>
            </a:br>
            <a:br>
              <a:rPr lang="en-US" altLang="fr-FR" dirty="0">
                <a:solidFill>
                  <a:srgbClr val="004990"/>
                </a:solidFill>
              </a:rPr>
            </a:br>
            <a:r>
              <a:rPr lang="en-US" altLang="fr-FR" dirty="0">
                <a:solidFill>
                  <a:srgbClr val="004990"/>
                </a:solidFill>
              </a:rPr>
              <a:t>These standardized products are electric actuator which are integrated in assembly lines or test and control bench.</a:t>
            </a:r>
            <a:endParaRPr lang="en-US" altLang="fr-FR" sz="3200" dirty="0">
              <a:solidFill>
                <a:srgbClr val="004990"/>
              </a:solidFill>
            </a:endParaRPr>
          </a:p>
          <a:p>
            <a:endParaRPr lang="fr-FR" dirty="0">
              <a:solidFill>
                <a:srgbClr val="00499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860897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Jan. 2020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FSA designs and uses </a:t>
            </a:r>
            <a:r>
              <a:rPr lang="fr-FR" cap="none" dirty="0" err="1"/>
              <a:t>its</a:t>
            </a:r>
            <a:r>
              <a:rPr lang="fr-FR" cap="none" dirty="0"/>
              <a:t> </a:t>
            </a:r>
            <a:r>
              <a:rPr lang="fr-FR" cap="none" dirty="0" err="1"/>
              <a:t>own</a:t>
            </a:r>
            <a:r>
              <a:rPr lang="fr-FR" cap="none" dirty="0"/>
              <a:t> PRESS for </a:t>
            </a:r>
            <a:r>
              <a:rPr lang="fr-FR" cap="none" dirty="0" err="1"/>
              <a:t>its</a:t>
            </a:r>
            <a:r>
              <a:rPr lang="fr-FR" cap="none" dirty="0"/>
              <a:t> Assy Lines </a:t>
            </a:r>
            <a:r>
              <a:rPr lang="fr-FR" cap="none" dirty="0" err="1"/>
              <a:t>since</a:t>
            </a:r>
            <a:r>
              <a:rPr lang="fr-FR" cap="none" dirty="0"/>
              <a:t> Y2000…</a:t>
            </a:r>
          </a:p>
        </p:txBody>
      </p:sp>
    </p:spTree>
    <p:extLst>
      <p:ext uri="{BB962C8B-B14F-4D97-AF65-F5344CB8AC3E}">
        <p14:creationId xmlns:p14="http://schemas.microsoft.com/office/powerpoint/2010/main" val="2484938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Jan. 2020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FSA ranges of </a:t>
            </a:r>
            <a:r>
              <a:rPr lang="fr-FR" dirty="0" err="1"/>
              <a:t>servo</a:t>
            </a:r>
            <a:r>
              <a:rPr lang="fr-FR" dirty="0"/>
              <a:t> presses</a:t>
            </a:r>
          </a:p>
        </p:txBody>
      </p:sp>
    </p:spTree>
    <p:extLst>
      <p:ext uri="{BB962C8B-B14F-4D97-AF65-F5344CB8AC3E}">
        <p14:creationId xmlns:p14="http://schemas.microsoft.com/office/powerpoint/2010/main" val="3773998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457200" y="1123042"/>
            <a:ext cx="8229600" cy="545733"/>
          </a:xfrm>
        </p:spPr>
        <p:txBody>
          <a:bodyPr/>
          <a:lstStyle/>
          <a:p>
            <a:r>
              <a:rPr lang="fr-FR" dirty="0"/>
              <a:t>UG Range : Ultra Compact – Design for ASSEMBLY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35531493"/>
              </p:ext>
            </p:extLst>
          </p:nvPr>
        </p:nvGraphicFramePr>
        <p:xfrm>
          <a:off x="176348" y="1772967"/>
          <a:ext cx="8510453" cy="3474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183">
                  <a:extLst>
                    <a:ext uri="{9D8B030D-6E8A-4147-A177-3AD203B41FA5}">
                      <a16:colId xmlns:a16="http://schemas.microsoft.com/office/drawing/2014/main" val="1092055480"/>
                    </a:ext>
                  </a:extLst>
                </a:gridCol>
                <a:gridCol w="1362786">
                  <a:extLst>
                    <a:ext uri="{9D8B030D-6E8A-4147-A177-3AD203B41FA5}">
                      <a16:colId xmlns:a16="http://schemas.microsoft.com/office/drawing/2014/main" val="4027016182"/>
                    </a:ext>
                  </a:extLst>
                </a:gridCol>
                <a:gridCol w="1030849">
                  <a:extLst>
                    <a:ext uri="{9D8B030D-6E8A-4147-A177-3AD203B41FA5}">
                      <a16:colId xmlns:a16="http://schemas.microsoft.com/office/drawing/2014/main" val="490908019"/>
                    </a:ext>
                  </a:extLst>
                </a:gridCol>
                <a:gridCol w="1345474">
                  <a:extLst>
                    <a:ext uri="{9D8B030D-6E8A-4147-A177-3AD203B41FA5}">
                      <a16:colId xmlns:a16="http://schemas.microsoft.com/office/drawing/2014/main" val="986923762"/>
                    </a:ext>
                  </a:extLst>
                </a:gridCol>
                <a:gridCol w="1685109">
                  <a:extLst>
                    <a:ext uri="{9D8B030D-6E8A-4147-A177-3AD203B41FA5}">
                      <a16:colId xmlns:a16="http://schemas.microsoft.com/office/drawing/2014/main" val="507762719"/>
                    </a:ext>
                  </a:extLst>
                </a:gridCol>
                <a:gridCol w="1881052">
                  <a:extLst>
                    <a:ext uri="{9D8B030D-6E8A-4147-A177-3AD203B41FA5}">
                      <a16:colId xmlns:a16="http://schemas.microsoft.com/office/drawing/2014/main" val="1086624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Type</a:t>
                      </a:r>
                    </a:p>
                  </a:txBody>
                  <a:tcPr marT="45707" marB="457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Nominal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Force *</a:t>
                      </a:r>
                    </a:p>
                  </a:txBody>
                  <a:tcPr marT="45707" marB="457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Std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 Stroke</a:t>
                      </a:r>
                    </a:p>
                  </a:txBody>
                  <a:tcPr marT="45707" marB="457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Max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Speed</a:t>
                      </a:r>
                    </a:p>
                  </a:txBody>
                  <a:tcPr marT="45707" marB="457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Dimensions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(square x L)</a:t>
                      </a:r>
                    </a:p>
                  </a:txBody>
                  <a:tcPr marT="45707" marB="457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/>
                </a:tc>
                <a:extLst>
                  <a:ext uri="{0D108BD9-81ED-4DB2-BD59-A6C34878D82A}">
                    <a16:rowId xmlns:a16="http://schemas.microsoft.com/office/drawing/2014/main" val="484721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UG05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5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kN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300 mm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330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mm/s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80 x 505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/>
                </a:tc>
                <a:extLst>
                  <a:ext uri="{0D108BD9-81ED-4DB2-BD59-A6C34878D82A}">
                    <a16:rowId xmlns:a16="http://schemas.microsoft.com/office/drawing/2014/main" val="262236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UG15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15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kN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500 mm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525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mm/s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118 x 800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T="45707" marB="45707" horzOverflow="overflow"/>
                </a:tc>
                <a:extLst>
                  <a:ext uri="{0D108BD9-81ED-4DB2-BD59-A6C34878D82A}">
                    <a16:rowId xmlns:a16="http://schemas.microsoft.com/office/drawing/2014/main" val="3213533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UG30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30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kN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500 mm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460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mm/s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118 x 835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T="45707" marB="45707" horzOverflow="overflow"/>
                </a:tc>
                <a:extLst>
                  <a:ext uri="{0D108BD9-81ED-4DB2-BD59-A6C34878D82A}">
                    <a16:rowId xmlns:a16="http://schemas.microsoft.com/office/drawing/2014/main" val="1452556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UG60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60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kN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500 mm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700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mm/s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175 x 900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T="45707" marB="45707" horzOverflow="overflow"/>
                </a:tc>
                <a:extLst>
                  <a:ext uri="{0D108BD9-81ED-4DB2-BD59-A6C34878D82A}">
                    <a16:rowId xmlns:a16="http://schemas.microsoft.com/office/drawing/2014/main" val="3245006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UG100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100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kN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500 mm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370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mm/s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175 x 1060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T="45707" marB="45707" horzOverflow="overflow"/>
                </a:tc>
                <a:extLst>
                  <a:ext uri="{0D108BD9-81ED-4DB2-BD59-A6C34878D82A}">
                    <a16:rowId xmlns:a16="http://schemas.microsoft.com/office/drawing/2014/main" val="155547821"/>
                  </a:ext>
                </a:extLst>
              </a:tr>
            </a:tbl>
          </a:graphicData>
        </a:graphic>
      </p:graphicFrame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FSA ranges of </a:t>
            </a:r>
            <a:r>
              <a:rPr lang="fr-FR" dirty="0" err="1"/>
              <a:t>Servo</a:t>
            </a:r>
            <a:r>
              <a:rPr lang="fr-FR" dirty="0"/>
              <a:t> Presses</a:t>
            </a:r>
          </a:p>
        </p:txBody>
      </p:sp>
      <p:pic>
        <p:nvPicPr>
          <p:cNvPr id="8" name="Picture 323" descr="UG05-15-100 détourées angle de vue n°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84" y="2517867"/>
            <a:ext cx="169227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4" descr="UG05-15-100 détourées angle de vue n°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299" y="3036170"/>
            <a:ext cx="1692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24" descr="UG05-15-100 détourées angle de vue n°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297" y="3609657"/>
            <a:ext cx="1692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25" descr="UG05-15-100 détourées angle de vue n°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550" y="4043215"/>
            <a:ext cx="15478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25" descr="UG05-15-100 détourées angle de vue n°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4" y="4674418"/>
            <a:ext cx="167204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43"/>
          <p:cNvSpPr>
            <a:spLocks noChangeArrowheads="1"/>
          </p:cNvSpPr>
          <p:nvPr/>
        </p:nvSpPr>
        <p:spPr bwMode="auto">
          <a:xfrm>
            <a:off x="176348" y="5460455"/>
            <a:ext cx="2185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buChar char="-"/>
              <a:defRPr sz="15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13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9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400" dirty="0">
                <a:solidFill>
                  <a:schemeClr val="accent1"/>
                </a:solidFill>
              </a:rPr>
              <a:t>* </a:t>
            </a:r>
            <a:r>
              <a:rPr lang="fr-FR" altLang="fr-FR" sz="1400" dirty="0" err="1">
                <a:solidFill>
                  <a:schemeClr val="accent1"/>
                </a:solidFill>
              </a:rPr>
              <a:t>Available</a:t>
            </a:r>
            <a:r>
              <a:rPr lang="fr-FR" altLang="fr-FR" sz="1400" dirty="0">
                <a:solidFill>
                  <a:schemeClr val="accent1"/>
                </a:solidFill>
              </a:rPr>
              <a:t> </a:t>
            </a:r>
            <a:r>
              <a:rPr lang="fr-FR" altLang="fr-FR" sz="1400" dirty="0" err="1">
                <a:solidFill>
                  <a:schemeClr val="accent1"/>
                </a:solidFill>
              </a:rPr>
              <a:t>during</a:t>
            </a:r>
            <a:r>
              <a:rPr lang="fr-FR" altLang="fr-FR" sz="1400" dirty="0">
                <a:solidFill>
                  <a:schemeClr val="accent1"/>
                </a:solidFill>
              </a:rPr>
              <a:t> 1,5 sec</a:t>
            </a:r>
            <a:endParaRPr lang="en-GB" altLang="fr-FR" sz="1400" dirty="0">
              <a:solidFill>
                <a:schemeClr val="accent1"/>
              </a:solidFill>
            </a:endParaRPr>
          </a:p>
        </p:txBody>
      </p:sp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C742F719-F949-4571-A130-82CE5470C9E4}"/>
              </a:ext>
            </a:extLst>
          </p:cNvPr>
          <p:cNvSpPr txBox="1">
            <a:spLocks/>
          </p:cNvSpPr>
          <p:nvPr/>
        </p:nvSpPr>
        <p:spPr>
          <a:xfrm>
            <a:off x="457200" y="5765255"/>
            <a:ext cx="8229600" cy="54573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Designed</a:t>
            </a:r>
            <a:r>
              <a:rPr lang="fr-FR" dirty="0"/>
              <a:t> and </a:t>
            </a:r>
            <a:r>
              <a:rPr lang="fr-FR" dirty="0" err="1"/>
              <a:t>assemblied</a:t>
            </a:r>
            <a:r>
              <a:rPr lang="fr-FR" dirty="0"/>
              <a:t> by FSA</a:t>
            </a:r>
          </a:p>
        </p:txBody>
      </p:sp>
    </p:spTree>
    <p:extLst>
      <p:ext uri="{BB962C8B-B14F-4D97-AF65-F5344CB8AC3E}">
        <p14:creationId xmlns:p14="http://schemas.microsoft.com/office/powerpoint/2010/main" val="846844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07818" y="1123042"/>
            <a:ext cx="8936182" cy="5003121"/>
          </a:xfrm>
        </p:spPr>
        <p:txBody>
          <a:bodyPr>
            <a:noAutofit/>
          </a:bodyPr>
          <a:lstStyle/>
          <a:p>
            <a:r>
              <a:rPr lang="en-US" sz="3200" dirty="0"/>
              <a:t>Performances :</a:t>
            </a:r>
          </a:p>
          <a:p>
            <a:pPr lvl="1"/>
            <a:r>
              <a:rPr lang="en-US" sz="2400" dirty="0"/>
              <a:t>High Compactness (the best of the market)</a:t>
            </a:r>
          </a:p>
          <a:p>
            <a:pPr lvl="2"/>
            <a:r>
              <a:rPr lang="en-US" sz="2800" dirty="0">
                <a:solidFill>
                  <a:srgbClr val="A6CE39"/>
                </a:solidFill>
              </a:rPr>
              <a:t>For more compactness, to spare workshop space</a:t>
            </a:r>
          </a:p>
          <a:p>
            <a:pPr lvl="1">
              <a:tabLst>
                <a:tab pos="8616950" algn="r"/>
              </a:tabLst>
            </a:pPr>
            <a:r>
              <a:rPr lang="en-US" sz="2400" dirty="0"/>
              <a:t>High Speed (the fastest of the market)	</a:t>
            </a:r>
            <a:r>
              <a:rPr lang="en-US" i="1" dirty="0"/>
              <a:t>from 330 to 700 mm/s</a:t>
            </a:r>
            <a:endParaRPr lang="en-US" sz="1800" i="1" dirty="0"/>
          </a:p>
          <a:p>
            <a:pPr lvl="2"/>
            <a:r>
              <a:rPr lang="en-US" sz="2800" dirty="0">
                <a:solidFill>
                  <a:srgbClr val="A6CE39"/>
                </a:solidFill>
              </a:rPr>
              <a:t>To reduce cycle time and possibly not duplicate machine</a:t>
            </a:r>
          </a:p>
          <a:p>
            <a:pPr lvl="1">
              <a:tabLst>
                <a:tab pos="8616950" algn="r"/>
              </a:tabLst>
            </a:pPr>
            <a:r>
              <a:rPr lang="en-US" sz="2400" dirty="0"/>
              <a:t>Long stroke (the longest stroke of the market)</a:t>
            </a:r>
            <a:r>
              <a:rPr lang="en-US" i="1" dirty="0"/>
              <a:t>	from 300 to 800 mm</a:t>
            </a:r>
            <a:endParaRPr lang="en-US" sz="2400" i="1" dirty="0"/>
          </a:p>
          <a:p>
            <a:pPr lvl="2"/>
            <a:r>
              <a:rPr lang="fr-FR" sz="2800" dirty="0">
                <a:solidFill>
                  <a:srgbClr val="A6CE39"/>
                </a:solidFill>
              </a:rPr>
              <a:t>To fit to </a:t>
            </a:r>
            <a:r>
              <a:rPr lang="fr-FR" sz="2800" dirty="0" err="1">
                <a:solidFill>
                  <a:srgbClr val="A6CE39"/>
                </a:solidFill>
              </a:rPr>
              <a:t>with</a:t>
            </a:r>
            <a:r>
              <a:rPr lang="fr-FR" sz="2800" dirty="0">
                <a:solidFill>
                  <a:srgbClr val="A6CE39"/>
                </a:solidFill>
              </a:rPr>
              <a:t> </a:t>
            </a:r>
            <a:r>
              <a:rPr lang="fr-FR" sz="2800" dirty="0" err="1">
                <a:solidFill>
                  <a:srgbClr val="A6CE39"/>
                </a:solidFill>
              </a:rPr>
              <a:t>big</a:t>
            </a:r>
            <a:r>
              <a:rPr lang="fr-FR" sz="2800" dirty="0">
                <a:solidFill>
                  <a:srgbClr val="A6CE39"/>
                </a:solidFill>
              </a:rPr>
              <a:t> parts </a:t>
            </a:r>
            <a:r>
              <a:rPr lang="fr-FR" sz="2800" dirty="0" err="1">
                <a:solidFill>
                  <a:srgbClr val="A6CE39"/>
                </a:solidFill>
              </a:rPr>
              <a:t>without</a:t>
            </a:r>
            <a:r>
              <a:rPr lang="fr-FR" sz="2800" dirty="0">
                <a:solidFill>
                  <a:srgbClr val="A6CE39"/>
                </a:solidFill>
              </a:rPr>
              <a:t> </a:t>
            </a:r>
            <a:r>
              <a:rPr lang="fr-FR" sz="2800" dirty="0" err="1">
                <a:solidFill>
                  <a:srgbClr val="A6CE39"/>
                </a:solidFill>
              </a:rPr>
              <a:t>loosing</a:t>
            </a:r>
            <a:r>
              <a:rPr lang="fr-FR" sz="2800" dirty="0">
                <a:solidFill>
                  <a:srgbClr val="A6CE39"/>
                </a:solidFill>
              </a:rPr>
              <a:t> cycle time</a:t>
            </a:r>
            <a:endParaRPr lang="en-US" sz="2000" dirty="0">
              <a:solidFill>
                <a:srgbClr val="A6CE39"/>
              </a:solidFill>
            </a:endParaRPr>
          </a:p>
          <a:p>
            <a:pPr lvl="1"/>
            <a:endParaRPr lang="en-US" sz="2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UG range main </a:t>
            </a:r>
            <a:r>
              <a:rPr lang="fr-FR" dirty="0" err="1"/>
              <a:t>benefits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380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457200" y="874845"/>
            <a:ext cx="8229600" cy="545733"/>
          </a:xfrm>
        </p:spPr>
        <p:txBody>
          <a:bodyPr/>
          <a:lstStyle/>
          <a:p>
            <a:r>
              <a:rPr lang="fr-FR" dirty="0"/>
              <a:t>MMT Range : High Power – Design for FORMING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176348" y="1524770"/>
          <a:ext cx="8510453" cy="4632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183">
                  <a:extLst>
                    <a:ext uri="{9D8B030D-6E8A-4147-A177-3AD203B41FA5}">
                      <a16:colId xmlns:a16="http://schemas.microsoft.com/office/drawing/2014/main" val="1092055480"/>
                    </a:ext>
                  </a:extLst>
                </a:gridCol>
                <a:gridCol w="1362786">
                  <a:extLst>
                    <a:ext uri="{9D8B030D-6E8A-4147-A177-3AD203B41FA5}">
                      <a16:colId xmlns:a16="http://schemas.microsoft.com/office/drawing/2014/main" val="4027016182"/>
                    </a:ext>
                  </a:extLst>
                </a:gridCol>
                <a:gridCol w="1030849">
                  <a:extLst>
                    <a:ext uri="{9D8B030D-6E8A-4147-A177-3AD203B41FA5}">
                      <a16:colId xmlns:a16="http://schemas.microsoft.com/office/drawing/2014/main" val="490908019"/>
                    </a:ext>
                  </a:extLst>
                </a:gridCol>
                <a:gridCol w="1345474">
                  <a:extLst>
                    <a:ext uri="{9D8B030D-6E8A-4147-A177-3AD203B41FA5}">
                      <a16:colId xmlns:a16="http://schemas.microsoft.com/office/drawing/2014/main" val="986923762"/>
                    </a:ext>
                  </a:extLst>
                </a:gridCol>
                <a:gridCol w="3566161">
                  <a:extLst>
                    <a:ext uri="{9D8B030D-6E8A-4147-A177-3AD203B41FA5}">
                      <a16:colId xmlns:a16="http://schemas.microsoft.com/office/drawing/2014/main" val="507762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Type</a:t>
                      </a:r>
                    </a:p>
                  </a:txBody>
                  <a:tcPr marT="45707" marB="457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ED438"/>
                          </a:solidFill>
                          <a:effectLst/>
                          <a:latin typeface="Arial" charset="0"/>
                        </a:rPr>
                        <a:t>Permanent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Force</a:t>
                      </a:r>
                    </a:p>
                  </a:txBody>
                  <a:tcPr marT="45707" marB="457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Stroke</a:t>
                      </a:r>
                    </a:p>
                  </a:txBody>
                  <a:tcPr marT="45707" marB="457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Max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Speed</a:t>
                      </a:r>
                    </a:p>
                  </a:txBody>
                  <a:tcPr marT="45707" marB="457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CE39"/>
                          </a:solidFill>
                          <a:effectLst/>
                          <a:latin typeface="Arial" charset="0"/>
                        </a:rPr>
                        <a:t>Permanent force, thanks to water cooling</a:t>
                      </a:r>
                    </a:p>
                  </a:txBody>
                  <a:tcPr marT="45707" marB="45707" horzOverflow="overflow"/>
                </a:tc>
                <a:extLst>
                  <a:ext uri="{0D108BD9-81ED-4DB2-BD59-A6C34878D82A}">
                    <a16:rowId xmlns:a16="http://schemas.microsoft.com/office/drawing/2014/main" val="484721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MMT200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200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kN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 row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600 mm</a:t>
                      </a: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900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mm/s</a:t>
                      </a:r>
                    </a:p>
                  </a:txBody>
                  <a:tcPr marT="45707" marB="45707" anchor="ctr" horzOverflow="overflow"/>
                </a:tc>
                <a:tc row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extLst>
                  <a:ext uri="{0D108BD9-81ED-4DB2-BD59-A6C34878D82A}">
                    <a16:rowId xmlns:a16="http://schemas.microsoft.com/office/drawing/2014/main" val="262236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MMT300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300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kN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07" marB="45707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790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mm/s</a:t>
                      </a:r>
                    </a:p>
                  </a:txBody>
                  <a:tcPr marT="45707" marB="45707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T="45707" marB="45707" anchor="ctr" horzOverflow="overflow"/>
                </a:tc>
                <a:extLst>
                  <a:ext uri="{0D108BD9-81ED-4DB2-BD59-A6C34878D82A}">
                    <a16:rowId xmlns:a16="http://schemas.microsoft.com/office/drawing/2014/main" val="3213533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MMT400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400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kN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07" marB="45707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560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mm/s</a:t>
                      </a:r>
                    </a:p>
                  </a:txBody>
                  <a:tcPr marT="45707" marB="45707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T="45707" marB="45707" anchor="ctr" horzOverflow="overflow"/>
                </a:tc>
                <a:extLst>
                  <a:ext uri="{0D108BD9-81ED-4DB2-BD59-A6C34878D82A}">
                    <a16:rowId xmlns:a16="http://schemas.microsoft.com/office/drawing/2014/main" val="1452556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MMT500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500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kN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450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mm/s</a:t>
                      </a:r>
                    </a:p>
                  </a:txBody>
                  <a:tcPr marT="45707" marB="45707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T="45707" marB="45707" anchor="ctr" horzOverflow="overflow"/>
                </a:tc>
                <a:extLst>
                  <a:ext uri="{0D108BD9-81ED-4DB2-BD59-A6C34878D82A}">
                    <a16:rowId xmlns:a16="http://schemas.microsoft.com/office/drawing/2014/main" val="3245006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MMT600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600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kN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07" marB="45707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335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mm/s</a:t>
                      </a:r>
                    </a:p>
                  </a:txBody>
                  <a:tcPr marT="45707" marB="45707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T="45707" marB="45707" anchor="ctr" horzOverflow="overflow"/>
                </a:tc>
                <a:extLst>
                  <a:ext uri="{0D108BD9-81ED-4DB2-BD59-A6C34878D82A}">
                    <a16:rowId xmlns:a16="http://schemas.microsoft.com/office/drawing/2014/main" val="155547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MMT800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800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kN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220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mm/s</a:t>
                      </a:r>
                    </a:p>
                  </a:txBody>
                  <a:tcPr marT="45707" marB="45707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T="45707" marB="45707" anchor="ctr" horzOverflow="overflow"/>
                </a:tc>
                <a:extLst>
                  <a:ext uri="{0D108BD9-81ED-4DB2-BD59-A6C34878D82A}">
                    <a16:rowId xmlns:a16="http://schemas.microsoft.com/office/drawing/2014/main" val="104743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MMT1000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1000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kN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175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Arial" charset="0"/>
                        </a:rPr>
                        <a:t> mm/s</a:t>
                      </a:r>
                    </a:p>
                  </a:txBody>
                  <a:tcPr marT="45707" marB="45707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T="45707" marB="45707" anchor="ctr" horzOverflow="overflow"/>
                </a:tc>
                <a:extLst>
                  <a:ext uri="{0D108BD9-81ED-4DB2-BD59-A6C34878D82A}">
                    <a16:rowId xmlns:a16="http://schemas.microsoft.com/office/drawing/2014/main" val="2983099548"/>
                  </a:ext>
                </a:extLst>
              </a:tr>
            </a:tbl>
          </a:graphicData>
        </a:graphic>
      </p:graphicFrame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FSA ranges of </a:t>
            </a:r>
            <a:r>
              <a:rPr lang="fr-FR" dirty="0" err="1"/>
              <a:t>Servo</a:t>
            </a:r>
            <a:r>
              <a:rPr lang="fr-FR" dirty="0"/>
              <a:t> Presses</a:t>
            </a:r>
          </a:p>
        </p:txBody>
      </p:sp>
      <p:pic>
        <p:nvPicPr>
          <p:cNvPr id="14" name="Picture 162" descr="Image MMT600k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847" y="2169503"/>
            <a:ext cx="2317000" cy="39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63"/>
          <p:cNvGrpSpPr>
            <a:grpSpLocks noChangeAspect="1"/>
          </p:cNvGrpSpPr>
          <p:nvPr/>
        </p:nvGrpSpPr>
        <p:grpSpPr bwMode="auto">
          <a:xfrm>
            <a:off x="6438472" y="4591243"/>
            <a:ext cx="99966" cy="1603905"/>
            <a:chOff x="2303" y="2478"/>
            <a:chExt cx="92" cy="749"/>
          </a:xfrm>
        </p:grpSpPr>
        <p:sp>
          <p:nvSpPr>
            <p:cNvPr id="16" name="Line 164"/>
            <p:cNvSpPr>
              <a:spLocks noChangeAspect="1" noChangeShapeType="1"/>
            </p:cNvSpPr>
            <p:nvPr/>
          </p:nvSpPr>
          <p:spPr bwMode="auto">
            <a:xfrm>
              <a:off x="2349" y="2478"/>
              <a:ext cx="0" cy="74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165"/>
            <p:cNvSpPr>
              <a:spLocks noChangeAspect="1" noChangeShapeType="1"/>
            </p:cNvSpPr>
            <p:nvPr/>
          </p:nvSpPr>
          <p:spPr bwMode="auto">
            <a:xfrm>
              <a:off x="2304" y="2478"/>
              <a:ext cx="91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166"/>
            <p:cNvSpPr>
              <a:spLocks noChangeAspect="1" noChangeShapeType="1"/>
            </p:cNvSpPr>
            <p:nvPr/>
          </p:nvSpPr>
          <p:spPr bwMode="auto">
            <a:xfrm>
              <a:off x="2303" y="3227"/>
              <a:ext cx="91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Espace réservé du texte 1"/>
          <p:cNvSpPr>
            <a:spLocks noGrp="1"/>
          </p:cNvSpPr>
          <p:nvPr>
            <p:ph type="body" idx="1"/>
          </p:nvPr>
        </p:nvSpPr>
        <p:spPr>
          <a:xfrm>
            <a:off x="176348" y="6250989"/>
            <a:ext cx="6745660" cy="469852"/>
          </a:xfrm>
        </p:spPr>
        <p:txBody>
          <a:bodyPr anchor="t">
            <a:normAutofit fontScale="77500" lnSpcReduction="20000"/>
          </a:bodyPr>
          <a:lstStyle/>
          <a:p>
            <a:r>
              <a:rPr lang="en-US" dirty="0"/>
              <a:t>A prototype is ready, we’re waiting for a market opportunity to industrialize this range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7379208" y="2468880"/>
            <a:ext cx="0" cy="183794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 flipH="1">
            <a:off x="7435377" y="3203186"/>
            <a:ext cx="1105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A6CE39"/>
                </a:solidFill>
              </a:rPr>
              <a:t>6'8" </a:t>
            </a:r>
            <a:endParaRPr lang="en-US" dirty="0">
              <a:solidFill>
                <a:srgbClr val="A6C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64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Jan. 2020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Equipments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2594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Overview</a:t>
            </a: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5113338" y="4050741"/>
            <a:ext cx="2790825" cy="2240522"/>
            <a:chOff x="3038" y="2495"/>
            <a:chExt cx="2059" cy="1653"/>
          </a:xfrm>
        </p:grpSpPr>
        <p:pic>
          <p:nvPicPr>
            <p:cNvPr id="5" name="Picture 7" descr="UG05-15-100 détourée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" y="2591"/>
              <a:ext cx="2059" cy="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3085" y="3833"/>
              <a:ext cx="1214" cy="31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 rot="807711">
              <a:off x="3178" y="3976"/>
              <a:ext cx="97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-"/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13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–"/>
                <a:defRPr sz="11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altLang="fr-FR" sz="800"/>
                <a:t>505 mm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 rot="689958">
              <a:off x="3469" y="3716"/>
              <a:ext cx="1077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-"/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13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–"/>
                <a:defRPr sz="11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900" b="1" dirty="0">
                  <a:solidFill>
                    <a:schemeClr val="bg1"/>
                  </a:solidFill>
                </a:rPr>
                <a:t>UG05 – 5kN</a:t>
              </a:r>
            </a:p>
            <a:p>
              <a:pPr algn="ctr"/>
              <a:r>
                <a:rPr lang="fr-FR" altLang="fr-FR" sz="900" dirty="0">
                  <a:solidFill>
                    <a:schemeClr val="bg1"/>
                  </a:solidFill>
                </a:rPr>
                <a:t>Course 300 mm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 rot="585197">
              <a:off x="3651" y="3402"/>
              <a:ext cx="1077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-"/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13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–"/>
                <a:defRPr sz="11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900" b="1" dirty="0">
                  <a:solidFill>
                    <a:schemeClr val="bg1"/>
                  </a:solidFill>
                </a:rPr>
                <a:t>UG15 – 15kN</a:t>
              </a:r>
            </a:p>
            <a:p>
              <a:pPr algn="ctr"/>
              <a:r>
                <a:rPr lang="fr-FR" altLang="fr-FR" sz="900" dirty="0">
                  <a:solidFill>
                    <a:schemeClr val="bg1"/>
                  </a:solidFill>
                </a:rPr>
                <a:t>Course 300 mm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 rot="438068">
              <a:off x="3874" y="3025"/>
              <a:ext cx="1077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-"/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13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–"/>
                <a:defRPr sz="11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900" b="1" dirty="0">
                  <a:solidFill>
                    <a:schemeClr val="bg1"/>
                  </a:solidFill>
                </a:rPr>
                <a:t>UG100 – 100kN</a:t>
              </a:r>
            </a:p>
            <a:p>
              <a:pPr algn="ctr"/>
              <a:r>
                <a:rPr lang="fr-FR" altLang="fr-FR" sz="900" dirty="0">
                  <a:solidFill>
                    <a:schemeClr val="bg1"/>
                  </a:solidFill>
                </a:rPr>
                <a:t>Course 300 mm</a:t>
              </a: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3085" y="3833"/>
              <a:ext cx="1214" cy="31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 rot="807711">
              <a:off x="3178" y="3976"/>
              <a:ext cx="97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-"/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13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–"/>
                <a:defRPr sz="11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altLang="fr-FR" sz="800">
                  <a:solidFill>
                    <a:schemeClr val="accent1"/>
                  </a:solidFill>
                </a:rPr>
                <a:t>505 mm</a:t>
              </a:r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rot="-387956">
              <a:off x="3550" y="2495"/>
              <a:ext cx="1448" cy="376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 rot="405896">
              <a:off x="3729" y="2649"/>
              <a:ext cx="974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-"/>
                <a:defRPr sz="1500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13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–"/>
                <a:defRPr sz="11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9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altLang="fr-FR" sz="800">
                  <a:solidFill>
                    <a:schemeClr val="accent1"/>
                  </a:solidFill>
                </a:rPr>
                <a:t>865 mm</a:t>
              </a:r>
            </a:p>
          </p:txBody>
        </p:sp>
      </p:grpSp>
      <p:pic>
        <p:nvPicPr>
          <p:cNvPr id="15" name="Picture 21" descr="Chassis MVAT 2 voies (compo)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3709988"/>
            <a:ext cx="16446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 descr="les trois nettoyée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958850"/>
            <a:ext cx="530225" cy="2940050"/>
          </a:xfrm>
          <a:prstGeom prst="rect">
            <a:avLst/>
          </a:prstGeom>
          <a:noFill/>
          <a:ln>
            <a:noFill/>
          </a:ln>
          <a:effectLst>
            <a:outerShdw dist="71842" dir="81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UG15kN-30kN synthèse course 300 - vertica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2527300"/>
            <a:ext cx="488950" cy="1327150"/>
          </a:xfrm>
          <a:prstGeom prst="rect">
            <a:avLst/>
          </a:prstGeom>
          <a:noFill/>
          <a:ln>
            <a:noFill/>
          </a:ln>
          <a:effectLst>
            <a:outerShdw dist="89803" dir="81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Broche MMT C600 horiz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D2D0B9"/>
              </a:clrFrom>
              <a:clrTo>
                <a:srgbClr val="D2D0B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431800"/>
            <a:ext cx="909638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6034088" y="2976563"/>
            <a:ext cx="7223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UG</a:t>
            </a: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6775450" y="2398713"/>
            <a:ext cx="7223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NG</a:t>
            </a:r>
          </a:p>
        </p:txBody>
      </p:sp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7408863" y="2486025"/>
            <a:ext cx="7223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MMT</a:t>
            </a:r>
          </a:p>
        </p:txBody>
      </p:sp>
      <p:pic>
        <p:nvPicPr>
          <p:cNvPr id="22" name="Picture 35" descr="PC+Rhapsodi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186363"/>
            <a:ext cx="194468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eeform 40"/>
          <p:cNvSpPr>
            <a:spLocks/>
          </p:cNvSpPr>
          <p:nvPr/>
        </p:nvSpPr>
        <p:spPr bwMode="auto">
          <a:xfrm>
            <a:off x="3513138" y="1123950"/>
            <a:ext cx="3206750" cy="1971675"/>
          </a:xfrm>
          <a:custGeom>
            <a:avLst/>
            <a:gdLst>
              <a:gd name="T0" fmla="*/ 0 w 1588"/>
              <a:gd name="T1" fmla="*/ 2147483646 h 1943"/>
              <a:gd name="T2" fmla="*/ 0 w 1588"/>
              <a:gd name="T3" fmla="*/ 0 h 1943"/>
              <a:gd name="T4" fmla="*/ 2147483646 w 1588"/>
              <a:gd name="T5" fmla="*/ 0 h 1943"/>
              <a:gd name="T6" fmla="*/ 2147483646 w 1588"/>
              <a:gd name="T7" fmla="*/ 2147483646 h 1943"/>
              <a:gd name="T8" fmla="*/ 2147483646 w 1588"/>
              <a:gd name="T9" fmla="*/ 2147483646 h 1943"/>
              <a:gd name="T10" fmla="*/ 2147483646 w 1588"/>
              <a:gd name="T11" fmla="*/ 2147483646 h 19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88" h="1943">
                <a:moveTo>
                  <a:pt x="0" y="445"/>
                </a:moveTo>
                <a:lnTo>
                  <a:pt x="0" y="0"/>
                </a:lnTo>
                <a:lnTo>
                  <a:pt x="1588" y="0"/>
                </a:lnTo>
                <a:lnTo>
                  <a:pt x="1586" y="1943"/>
                </a:lnTo>
                <a:lnTo>
                  <a:pt x="1469" y="1943"/>
                </a:lnTo>
                <a:lnTo>
                  <a:pt x="1474" y="1821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4" name="Picture 41" descr="écali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960438"/>
            <a:ext cx="225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42"/>
          <p:cNvSpPr>
            <a:spLocks/>
          </p:cNvSpPr>
          <p:nvPr/>
        </p:nvSpPr>
        <p:spPr bwMode="auto">
          <a:xfrm>
            <a:off x="2360613" y="1800225"/>
            <a:ext cx="504825" cy="2009775"/>
          </a:xfrm>
          <a:custGeom>
            <a:avLst/>
            <a:gdLst>
              <a:gd name="T0" fmla="*/ 0 w 68"/>
              <a:gd name="T1" fmla="*/ 2147483646 h 896"/>
              <a:gd name="T2" fmla="*/ 0 w 68"/>
              <a:gd name="T3" fmla="*/ 0 h 896"/>
              <a:gd name="T4" fmla="*/ 2147483646 w 68"/>
              <a:gd name="T5" fmla="*/ 0 h 8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8" h="896">
                <a:moveTo>
                  <a:pt x="0" y="896"/>
                </a:moveTo>
                <a:lnTo>
                  <a:pt x="0" y="0"/>
                </a:lnTo>
                <a:lnTo>
                  <a:pt x="68" y="0"/>
                </a:lnTo>
              </a:path>
            </a:pathLst>
          </a:custGeom>
          <a:noFill/>
          <a:ln w="19050" cmpd="sng">
            <a:solidFill>
              <a:srgbClr val="008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Freeform 45"/>
          <p:cNvSpPr>
            <a:spLocks/>
          </p:cNvSpPr>
          <p:nvPr/>
        </p:nvSpPr>
        <p:spPr bwMode="auto">
          <a:xfrm>
            <a:off x="2433638" y="2087563"/>
            <a:ext cx="407987" cy="1728787"/>
          </a:xfrm>
          <a:custGeom>
            <a:avLst/>
            <a:gdLst>
              <a:gd name="T0" fmla="*/ 2147483646 w 192"/>
              <a:gd name="T1" fmla="*/ 0 h 672"/>
              <a:gd name="T2" fmla="*/ 0 w 192"/>
              <a:gd name="T3" fmla="*/ 0 h 672"/>
              <a:gd name="T4" fmla="*/ 0 w 192"/>
              <a:gd name="T5" fmla="*/ 2147483646 h 6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" h="672">
                <a:moveTo>
                  <a:pt x="192" y="0"/>
                </a:moveTo>
                <a:lnTo>
                  <a:pt x="0" y="0"/>
                </a:lnTo>
                <a:lnTo>
                  <a:pt x="0" y="672"/>
                </a:lnTo>
              </a:path>
            </a:pathLst>
          </a:custGeom>
          <a:noFill/>
          <a:ln w="19050" cmpd="sng">
            <a:solidFill>
              <a:srgbClr val="008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Freeform 46"/>
          <p:cNvSpPr>
            <a:spLocks/>
          </p:cNvSpPr>
          <p:nvPr/>
        </p:nvSpPr>
        <p:spPr bwMode="auto">
          <a:xfrm>
            <a:off x="2546350" y="2479675"/>
            <a:ext cx="3959225" cy="1276350"/>
          </a:xfrm>
          <a:custGeom>
            <a:avLst/>
            <a:gdLst>
              <a:gd name="T0" fmla="*/ 2147483646 w 2494"/>
              <a:gd name="T1" fmla="*/ 2147483646 h 804"/>
              <a:gd name="T2" fmla="*/ 2147483646 w 2494"/>
              <a:gd name="T3" fmla="*/ 0 h 804"/>
              <a:gd name="T4" fmla="*/ 2147483646 w 2494"/>
              <a:gd name="T5" fmla="*/ 0 h 804"/>
              <a:gd name="T6" fmla="*/ 2147483646 w 2494"/>
              <a:gd name="T7" fmla="*/ 2147483646 h 804"/>
              <a:gd name="T8" fmla="*/ 0 w 2494"/>
              <a:gd name="T9" fmla="*/ 2147483646 h 804"/>
              <a:gd name="T10" fmla="*/ 0 w 2494"/>
              <a:gd name="T11" fmla="*/ 2147483646 h 8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4" h="804">
                <a:moveTo>
                  <a:pt x="2494" y="67"/>
                </a:moveTo>
                <a:lnTo>
                  <a:pt x="2490" y="0"/>
                </a:lnTo>
                <a:lnTo>
                  <a:pt x="1544" y="0"/>
                </a:lnTo>
                <a:lnTo>
                  <a:pt x="922" y="702"/>
                </a:lnTo>
                <a:lnTo>
                  <a:pt x="0" y="702"/>
                </a:lnTo>
                <a:lnTo>
                  <a:pt x="0" y="804"/>
                </a:lnTo>
              </a:path>
            </a:pathLst>
          </a:custGeom>
          <a:noFill/>
          <a:ln w="19050" cap="flat" cmpd="sng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Freeform 47"/>
          <p:cNvSpPr>
            <a:spLocks/>
          </p:cNvSpPr>
          <p:nvPr/>
        </p:nvSpPr>
        <p:spPr bwMode="auto">
          <a:xfrm>
            <a:off x="920750" y="4724400"/>
            <a:ext cx="792163" cy="649288"/>
          </a:xfrm>
          <a:custGeom>
            <a:avLst/>
            <a:gdLst>
              <a:gd name="T0" fmla="*/ 2147483646 w 817"/>
              <a:gd name="T1" fmla="*/ 0 h 409"/>
              <a:gd name="T2" fmla="*/ 2147483646 w 817"/>
              <a:gd name="T3" fmla="*/ 2147483646 h 409"/>
              <a:gd name="T4" fmla="*/ 2147483646 w 817"/>
              <a:gd name="T5" fmla="*/ 2147483646 h 409"/>
              <a:gd name="T6" fmla="*/ 0 w 817"/>
              <a:gd name="T7" fmla="*/ 2147483646 h 40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17" h="409">
                <a:moveTo>
                  <a:pt x="817" y="0"/>
                </a:moveTo>
                <a:lnTo>
                  <a:pt x="635" y="182"/>
                </a:lnTo>
                <a:lnTo>
                  <a:pt x="227" y="182"/>
                </a:lnTo>
                <a:lnTo>
                  <a:pt x="0" y="409"/>
                </a:ln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5240338" y="2235200"/>
            <a:ext cx="849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</a:t>
            </a:r>
            <a:r>
              <a:rPr lang="fr-FR" sz="1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Force</a:t>
            </a:r>
          </a:p>
        </p:txBody>
      </p:sp>
      <p:sp>
        <p:nvSpPr>
          <p:cNvPr id="30" name="Text Box 50"/>
          <p:cNvSpPr txBox="1">
            <a:spLocks noChangeArrowheads="1"/>
          </p:cNvSpPr>
          <p:nvPr/>
        </p:nvSpPr>
        <p:spPr bwMode="auto">
          <a:xfrm>
            <a:off x="2376488" y="1593850"/>
            <a:ext cx="6318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8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Cmd</a:t>
            </a:r>
          </a:p>
        </p:txBody>
      </p:sp>
      <p:sp>
        <p:nvSpPr>
          <p:cNvPr id="31" name="Text Box 51"/>
          <p:cNvSpPr txBox="1">
            <a:spLocks noChangeArrowheads="1"/>
          </p:cNvSpPr>
          <p:nvPr/>
        </p:nvSpPr>
        <p:spPr bwMode="auto">
          <a:xfrm rot="5400000">
            <a:off x="1959770" y="2783681"/>
            <a:ext cx="11922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Displacement </a:t>
            </a:r>
            <a:r>
              <a:rPr lang="fr-FR" sz="1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</a:t>
            </a:r>
          </a:p>
        </p:txBody>
      </p:sp>
      <p:pic>
        <p:nvPicPr>
          <p:cNvPr id="32" name="Picture 52" descr="Ecran Manu sur TP17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5278438"/>
            <a:ext cx="13144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Freeform 53"/>
          <p:cNvSpPr>
            <a:spLocks/>
          </p:cNvSpPr>
          <p:nvPr/>
        </p:nvSpPr>
        <p:spPr bwMode="auto">
          <a:xfrm>
            <a:off x="1784350" y="4810125"/>
            <a:ext cx="433388" cy="852488"/>
          </a:xfrm>
          <a:custGeom>
            <a:avLst/>
            <a:gdLst>
              <a:gd name="T0" fmla="*/ 2147483646 w 273"/>
              <a:gd name="T1" fmla="*/ 0 h 537"/>
              <a:gd name="T2" fmla="*/ 0 w 273"/>
              <a:gd name="T3" fmla="*/ 2147483646 h 537"/>
              <a:gd name="T4" fmla="*/ 0 w 273"/>
              <a:gd name="T5" fmla="*/ 2147483646 h 537"/>
              <a:gd name="T6" fmla="*/ 2147483646 w 273"/>
              <a:gd name="T7" fmla="*/ 2147483646 h 5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3" h="537">
                <a:moveTo>
                  <a:pt x="156" y="0"/>
                </a:moveTo>
                <a:lnTo>
                  <a:pt x="0" y="273"/>
                </a:lnTo>
                <a:lnTo>
                  <a:pt x="0" y="449"/>
                </a:lnTo>
                <a:lnTo>
                  <a:pt x="273" y="537"/>
                </a:ln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" name="Rectangle 54"/>
          <p:cNvSpPr>
            <a:spLocks noChangeArrowheads="1"/>
          </p:cNvSpPr>
          <p:nvPr/>
        </p:nvSpPr>
        <p:spPr bwMode="gray">
          <a:xfrm>
            <a:off x="273050" y="3527425"/>
            <a:ext cx="26638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lnSpc>
                <a:spcPct val="90000"/>
              </a:lnSpc>
              <a:tabLst>
                <a:tab pos="6454775" algn="l"/>
              </a:tabLst>
              <a:defRPr/>
            </a:pPr>
            <a:r>
              <a:rPr lang="fr-FR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Compact rack</a:t>
            </a:r>
            <a:br>
              <a:rPr lang="fr-FR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b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Fieldbus</a:t>
            </a:r>
            <a:b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Interface</a:t>
            </a:r>
          </a:p>
        </p:txBody>
      </p:sp>
      <p:sp>
        <p:nvSpPr>
          <p:cNvPr id="35" name="Rectangle 55"/>
          <p:cNvSpPr>
            <a:spLocks noChangeArrowheads="1"/>
          </p:cNvSpPr>
          <p:nvPr/>
        </p:nvSpPr>
        <p:spPr bwMode="gray">
          <a:xfrm>
            <a:off x="128588" y="1366838"/>
            <a:ext cx="26638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lnSpc>
                <a:spcPct val="90000"/>
              </a:lnSpc>
              <a:tabLst>
                <a:tab pos="6454775" algn="l"/>
              </a:tabLst>
              <a:defRPr/>
            </a:pPr>
            <a:r>
              <a:rPr lang="fr-FR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Servo </a:t>
            </a:r>
            <a:r>
              <a:rPr lang="fr-FR" sz="1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STO </a:t>
            </a:r>
            <a:r>
              <a:rPr lang="fr-FR" sz="1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fr-FR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br>
              <a:rPr lang="fr-FR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PLd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(EN 13849-1)</a:t>
            </a:r>
            <a:b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extra-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contactor</a:t>
            </a:r>
            <a:endParaRPr lang="fr-FR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tabLst>
                <a:tab pos="6454775" algn="l"/>
              </a:tabLst>
              <a:defRPr/>
            </a:pP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INFRANOR Brand</a:t>
            </a:r>
          </a:p>
        </p:txBody>
      </p:sp>
      <p:sp>
        <p:nvSpPr>
          <p:cNvPr id="36" name="Rectangle 56"/>
          <p:cNvSpPr>
            <a:spLocks noChangeArrowheads="1"/>
          </p:cNvSpPr>
          <p:nvPr/>
        </p:nvSpPr>
        <p:spPr bwMode="gray">
          <a:xfrm>
            <a:off x="3991929" y="5058697"/>
            <a:ext cx="1581784" cy="46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lnSpc>
                <a:spcPct val="90000"/>
              </a:lnSpc>
              <a:tabLst>
                <a:tab pos="6454775" algn="l"/>
              </a:tabLst>
              <a:defRPr/>
            </a:pPr>
            <a:r>
              <a:rPr lang="fr-FR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UG range </a:t>
            </a:r>
            <a:br>
              <a:rPr lang="fr-FR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Ultra-Compact</a:t>
            </a:r>
            <a:endParaRPr lang="fr-FR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57"/>
          <p:cNvSpPr>
            <a:spLocks noChangeArrowheads="1"/>
          </p:cNvSpPr>
          <p:nvPr/>
        </p:nvSpPr>
        <p:spPr bwMode="gray">
          <a:xfrm>
            <a:off x="6753225" y="1989138"/>
            <a:ext cx="21193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eaLnBrk="1" hangingPunct="1">
              <a:lnSpc>
                <a:spcPct val="90000"/>
              </a:lnSpc>
              <a:tabLst>
                <a:tab pos="6454775" algn="l"/>
              </a:tabLst>
              <a:defRPr/>
            </a:pPr>
            <a:r>
              <a:rPr lang="fr-FR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MMT range</a:t>
            </a:r>
            <a:br>
              <a:rPr lang="fr-FR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High Power</a:t>
            </a:r>
            <a:endParaRPr lang="fr-FR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Espace réservé de la date 1"/>
          <p:cNvSpPr txBox="1">
            <a:spLocks/>
          </p:cNvSpPr>
          <p:nvPr/>
        </p:nvSpPr>
        <p:spPr>
          <a:xfrm>
            <a:off x="114300" y="6577013"/>
            <a:ext cx="4622800" cy="2809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ctr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ctr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ctr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ctr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ctr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300">
                <a:solidFill>
                  <a:schemeClr val="bg2"/>
                </a:solidFill>
              </a:rPr>
              <a:t>JR Automation - 12th of Dec. 2017</a:t>
            </a:r>
            <a:endParaRPr lang="fr-FR" altLang="fr-FR" sz="1300">
              <a:solidFill>
                <a:schemeClr val="bg2"/>
              </a:solidFill>
            </a:endParaRPr>
          </a:p>
        </p:txBody>
      </p:sp>
      <p:pic>
        <p:nvPicPr>
          <p:cNvPr id="39" name="Picture 34" descr="Var CD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1243013"/>
            <a:ext cx="1152525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 descr="logo mva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3848100"/>
            <a:ext cx="14097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2824163" y="4202113"/>
            <a:ext cx="17287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800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Arial" charset="0"/>
              </a:rPr>
              <a:t>Electronics</a:t>
            </a:r>
            <a:endParaRPr lang="fr-FR" sz="1800" dirty="0">
              <a:solidFill>
                <a:schemeClr val="bg1">
                  <a:lumMod val="50000"/>
                </a:schemeClr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491671"/>
      </p:ext>
    </p:extLst>
  </p:cSld>
  <p:clrMapOvr>
    <a:masterClrMapping/>
  </p:clrMapOvr>
</p:sld>
</file>

<file path=ppt/theme/theme1.xml><?xml version="1.0" encoding="utf-8"?>
<a:theme xmlns:a="http://schemas.openxmlformats.org/drawingml/2006/main" name="JR Automation Template">
  <a:themeElements>
    <a:clrScheme name="JR Automation - Blue and Green">
      <a:dk1>
        <a:srgbClr val="000000"/>
      </a:dk1>
      <a:lt1>
        <a:srgbClr val="FFFFFF"/>
      </a:lt1>
      <a:dk2>
        <a:srgbClr val="00377A"/>
      </a:dk2>
      <a:lt2>
        <a:srgbClr val="EEECF4"/>
      </a:lt2>
      <a:accent1>
        <a:srgbClr val="004990"/>
      </a:accent1>
      <a:accent2>
        <a:srgbClr val="1A73A8"/>
      </a:accent2>
      <a:accent3>
        <a:srgbClr val="46A7C5"/>
      </a:accent3>
      <a:accent4>
        <a:srgbClr val="3AB5D0"/>
      </a:accent4>
      <a:accent5>
        <a:srgbClr val="71CEF5"/>
      </a:accent5>
      <a:accent6>
        <a:srgbClr val="A6CE38"/>
      </a:accent6>
      <a:hlink>
        <a:srgbClr val="0060FF"/>
      </a:hlink>
      <a:folHlink>
        <a:srgbClr val="6BDD5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7-JRAUTO-0122 Powerpoint Template 2 - FSA V3" id="{EAAAF3A9-177A-FB4F-A1B0-609BC49E3689}" vid="{241759F4-B55C-8341-BFE0-D1D8F1A009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1616</TotalTime>
  <Words>524</Words>
  <Application>Microsoft Office PowerPoint</Application>
  <PresentationFormat>Affichage à l'écran (4:3)</PresentationFormat>
  <Paragraphs>172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JR Automation Template</vt:lpstr>
      <vt:lpstr>Présentation PowerPoint</vt:lpstr>
      <vt:lpstr>Introduction</vt:lpstr>
      <vt:lpstr>FSA designs and uses its own PRESS for its Assy Lines since Y2000…</vt:lpstr>
      <vt:lpstr>FSA ranges of servo presses</vt:lpstr>
      <vt:lpstr>FSA ranges of Servo Presses</vt:lpstr>
      <vt:lpstr>UG range main benefits</vt:lpstr>
      <vt:lpstr>FSA ranges of Servo Presses</vt:lpstr>
      <vt:lpstr>Equipments</vt:lpstr>
      <vt:lpstr>Equipment Overview</vt:lpstr>
      <vt:lpstr>MVAT Electronics (FSA design)</vt:lpstr>
      <vt:lpstr>UG range main benefits</vt:lpstr>
      <vt:lpstr>FSA philosophy</vt:lpstr>
      <vt:lpstr>Benefits of electrical Solution</vt:lpstr>
      <vt:lpstr>Benefits of Elec. vs Hydraul.</vt:lpstr>
      <vt:lpstr>Customers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VARES, Michaël</dc:creator>
  <cp:lastModifiedBy>Michael Vares</cp:lastModifiedBy>
  <cp:revision>75</cp:revision>
  <dcterms:created xsi:type="dcterms:W3CDTF">2018-03-07T12:44:00Z</dcterms:created>
  <dcterms:modified xsi:type="dcterms:W3CDTF">2020-01-21T15:35:43Z</dcterms:modified>
</cp:coreProperties>
</file>